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6" r:id="rId3"/>
    <p:sldId id="330" r:id="rId4"/>
    <p:sldId id="331" r:id="rId5"/>
    <p:sldId id="384" r:id="rId6"/>
    <p:sldId id="332" r:id="rId7"/>
    <p:sldId id="339" r:id="rId8"/>
    <p:sldId id="340" r:id="rId9"/>
    <p:sldId id="354" r:id="rId10"/>
    <p:sldId id="355" r:id="rId11"/>
    <p:sldId id="357" r:id="rId12"/>
    <p:sldId id="345" r:id="rId13"/>
    <p:sldId id="368" r:id="rId14"/>
    <p:sldId id="369" r:id="rId15"/>
    <p:sldId id="337" r:id="rId16"/>
    <p:sldId id="299" r:id="rId17"/>
    <p:sldId id="358" r:id="rId18"/>
    <p:sldId id="304" r:id="rId19"/>
    <p:sldId id="346" r:id="rId20"/>
    <p:sldId id="302" r:id="rId21"/>
    <p:sldId id="356" r:id="rId22"/>
    <p:sldId id="303" r:id="rId23"/>
    <p:sldId id="371" r:id="rId24"/>
    <p:sldId id="385" r:id="rId25"/>
    <p:sldId id="372" r:id="rId26"/>
    <p:sldId id="382" r:id="rId27"/>
    <p:sldId id="383" r:id="rId28"/>
    <p:sldId id="376" r:id="rId29"/>
    <p:sldId id="329" r:id="rId30"/>
    <p:sldId id="379" r:id="rId31"/>
    <p:sldId id="347" r:id="rId32"/>
    <p:sldId id="348" r:id="rId33"/>
    <p:sldId id="318" r:id="rId34"/>
    <p:sldId id="381" r:id="rId35"/>
    <p:sldId id="380" r:id="rId36"/>
    <p:sldId id="274" r:id="rId3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25E"/>
    <a:srgbClr val="FFFF99"/>
    <a:srgbClr val="110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F5A57-5FE4-400E-9370-5D223293A79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D313BF30-80A8-4AC0-8A01-BD602B909BFC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INs</a:t>
          </a:r>
          <a:endParaRPr lang="pt-BR" sz="22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23633-6B67-4DCE-B887-7F9FBB878821}" type="parTrans" cxnId="{A9BF5EAA-D716-4AC4-A007-1C8C4E0CC71E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ACA251-23D2-41E6-A65C-6FB573EAB81D}" type="sibTrans" cxnId="{A9BF5EAA-D716-4AC4-A007-1C8C4E0CC71E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2CC97-4B57-4CA5-B752-C4FB6E542BE6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Resoluções </a:t>
          </a:r>
        </a:p>
        <a:p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19/16 – Pesquisa</a:t>
          </a:r>
        </a:p>
        <a:p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24/18 – Prestação de Serviços</a:t>
          </a:r>
        </a:p>
        <a:p>
          <a:endParaRPr lang="pt-BR" sz="2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54/16 e 127/16 – TRI</a:t>
          </a:r>
        </a:p>
        <a:p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32/15 – Relação com FAP</a:t>
          </a:r>
        </a:p>
      </dgm:t>
    </dgm:pt>
    <dgm:pt modelId="{E104A3F4-94A4-4220-A7D6-FF87D0664B7F}" type="parTrans" cxnId="{19DBE745-C374-40DE-898E-7FE3EA88E654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13B94-A920-4416-B249-E45C9A015BE4}" type="sibTrans" cxnId="{19DBE745-C374-40DE-898E-7FE3EA88E654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5102C-B914-4B70-9C05-A1B6C6E96616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2200" dirty="0" smtClean="0">
              <a:latin typeface="Arial" panose="020B0604020202020204" pitchFamily="34" charset="0"/>
              <a:cs typeface="Arial" panose="020B0604020202020204" pitchFamily="34" charset="0"/>
            </a:rPr>
            <a:t>Leis 8666/93 (compras), 8958/94 +decretos (fundações), 10.973/04 +decretos (Lei da Inovação), 8112/90 e 12.772/12 (Carreira),13.243/16 (Novo Marco de CT&amp;I)</a:t>
          </a:r>
          <a:endParaRPr lang="pt-BR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167E7-4771-40BA-B4A5-88B75F3C38FC}" type="parTrans" cxnId="{D6F4BE5B-5DF8-465C-866A-764439EEAE65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4FCC9-9122-4357-8A2A-D8F30DE48A04}" type="sibTrans" cxnId="{D6F4BE5B-5DF8-465C-866A-764439EEAE65}">
      <dgm:prSet/>
      <dgm:spPr/>
      <dgm:t>
        <a:bodyPr/>
        <a:lstStyle/>
        <a:p>
          <a:endParaRPr lang="pt-B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993C9-0D47-4C1D-9D30-3CCB4C778F8E}" type="pres">
      <dgm:prSet presAssocID="{283F5A57-5FE4-400E-9370-5D223293A795}" presName="Name0" presStyleCnt="0">
        <dgm:presLayoutVars>
          <dgm:dir/>
          <dgm:animLvl val="lvl"/>
          <dgm:resizeHandles val="exact"/>
        </dgm:presLayoutVars>
      </dgm:prSet>
      <dgm:spPr/>
    </dgm:pt>
    <dgm:pt modelId="{1737BD0E-F866-408A-8465-157C71354A2D}" type="pres">
      <dgm:prSet presAssocID="{D313BF30-80A8-4AC0-8A01-BD602B909BFC}" presName="Name8" presStyleCnt="0"/>
      <dgm:spPr/>
    </dgm:pt>
    <dgm:pt modelId="{202F4320-1686-4E1F-896B-2C3AA4BC4B28}" type="pres">
      <dgm:prSet presAssocID="{D313BF30-80A8-4AC0-8A01-BD602B909BFC}" presName="level" presStyleLbl="node1" presStyleIdx="0" presStyleCnt="3" custScaleY="2778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5A4C4C-6637-46AF-8148-0AFE0D1F95F5}" type="pres">
      <dgm:prSet presAssocID="{D313BF30-80A8-4AC0-8A01-BD602B909B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B41773-87D9-4A6E-87F0-CDA9E780257D}" type="pres">
      <dgm:prSet presAssocID="{FF12CC97-4B57-4CA5-B752-C4FB6E542BE6}" presName="Name8" presStyleCnt="0"/>
      <dgm:spPr/>
    </dgm:pt>
    <dgm:pt modelId="{7F3E78ED-52FC-4310-872D-A1983759C663}" type="pres">
      <dgm:prSet presAssocID="{FF12CC97-4B57-4CA5-B752-C4FB6E542BE6}" presName="level" presStyleLbl="node1" presStyleIdx="1" presStyleCnt="3" custScaleY="5543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6FE311-8833-4681-AD12-48C17FAD2DB6}" type="pres">
      <dgm:prSet presAssocID="{FF12CC97-4B57-4CA5-B752-C4FB6E542B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E51794-19D8-477A-82DF-B9A81ECB366D}" type="pres">
      <dgm:prSet presAssocID="{48F5102C-B914-4B70-9C05-A1B6C6E96616}" presName="Name8" presStyleCnt="0"/>
      <dgm:spPr/>
    </dgm:pt>
    <dgm:pt modelId="{999FD769-C2CF-4321-B788-19602C9377A4}" type="pres">
      <dgm:prSet presAssocID="{48F5102C-B914-4B70-9C05-A1B6C6E96616}" presName="level" presStyleLbl="node1" presStyleIdx="2" presStyleCnt="3" custScaleY="36362" custLinFactNeighborY="110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8E6E32-C76D-4E4B-A3AF-7A4EE9FA3DDD}" type="pres">
      <dgm:prSet presAssocID="{48F5102C-B914-4B70-9C05-A1B6C6E966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77B715-EB13-45E3-A905-5649537FF984}" type="presOf" srcId="{D313BF30-80A8-4AC0-8A01-BD602B909BFC}" destId="{202F4320-1686-4E1F-896B-2C3AA4BC4B28}" srcOrd="0" destOrd="0" presId="urn:microsoft.com/office/officeart/2005/8/layout/pyramid1"/>
    <dgm:cxn modelId="{D6F4BE5B-5DF8-465C-866A-764439EEAE65}" srcId="{283F5A57-5FE4-400E-9370-5D223293A795}" destId="{48F5102C-B914-4B70-9C05-A1B6C6E96616}" srcOrd="2" destOrd="0" parTransId="{0F6167E7-4771-40BA-B4A5-88B75F3C38FC}" sibTransId="{C394FCC9-9122-4357-8A2A-D8F30DE48A04}"/>
    <dgm:cxn modelId="{9B32833E-2FE4-4D77-BF23-36D52B893F73}" type="presOf" srcId="{48F5102C-B914-4B70-9C05-A1B6C6E96616}" destId="{999FD769-C2CF-4321-B788-19602C9377A4}" srcOrd="0" destOrd="0" presId="urn:microsoft.com/office/officeart/2005/8/layout/pyramid1"/>
    <dgm:cxn modelId="{7960C8AF-DB79-4227-9F9B-968A6556E9FA}" type="presOf" srcId="{FF12CC97-4B57-4CA5-B752-C4FB6E542BE6}" destId="{7F3E78ED-52FC-4310-872D-A1983759C663}" srcOrd="0" destOrd="0" presId="urn:microsoft.com/office/officeart/2005/8/layout/pyramid1"/>
    <dgm:cxn modelId="{7F40032C-9BF1-4F3D-A86F-88FC0D36B9C8}" type="presOf" srcId="{48F5102C-B914-4B70-9C05-A1B6C6E96616}" destId="{6C8E6E32-C76D-4E4B-A3AF-7A4EE9FA3DDD}" srcOrd="1" destOrd="0" presId="urn:microsoft.com/office/officeart/2005/8/layout/pyramid1"/>
    <dgm:cxn modelId="{E10CDA64-73EB-4A2C-A595-08112D6108E3}" type="presOf" srcId="{D313BF30-80A8-4AC0-8A01-BD602B909BFC}" destId="{AC5A4C4C-6637-46AF-8148-0AFE0D1F95F5}" srcOrd="1" destOrd="0" presId="urn:microsoft.com/office/officeart/2005/8/layout/pyramid1"/>
    <dgm:cxn modelId="{19DBE745-C374-40DE-898E-7FE3EA88E654}" srcId="{283F5A57-5FE4-400E-9370-5D223293A795}" destId="{FF12CC97-4B57-4CA5-B752-C4FB6E542BE6}" srcOrd="1" destOrd="0" parTransId="{E104A3F4-94A4-4220-A7D6-FF87D0664B7F}" sibTransId="{DE113B94-A920-4416-B249-E45C9A015BE4}"/>
    <dgm:cxn modelId="{26D5BF1F-5901-4510-BB0D-11D5F7E82610}" type="presOf" srcId="{283F5A57-5FE4-400E-9370-5D223293A795}" destId="{DB8993C9-0D47-4C1D-9D30-3CCB4C778F8E}" srcOrd="0" destOrd="0" presId="urn:microsoft.com/office/officeart/2005/8/layout/pyramid1"/>
    <dgm:cxn modelId="{7A14CFE6-4936-4AAB-A364-59F2B6EE6F23}" type="presOf" srcId="{FF12CC97-4B57-4CA5-B752-C4FB6E542BE6}" destId="{796FE311-8833-4681-AD12-48C17FAD2DB6}" srcOrd="1" destOrd="0" presId="urn:microsoft.com/office/officeart/2005/8/layout/pyramid1"/>
    <dgm:cxn modelId="{A9BF5EAA-D716-4AC4-A007-1C8C4E0CC71E}" srcId="{283F5A57-5FE4-400E-9370-5D223293A795}" destId="{D313BF30-80A8-4AC0-8A01-BD602B909BFC}" srcOrd="0" destOrd="0" parTransId="{4D323633-6B67-4DCE-B887-7F9FBB878821}" sibTransId="{68ACA251-23D2-41E6-A65C-6FB573EAB81D}"/>
    <dgm:cxn modelId="{3BC35A55-D89F-4DA6-B384-054D66DCEE50}" type="presParOf" srcId="{DB8993C9-0D47-4C1D-9D30-3CCB4C778F8E}" destId="{1737BD0E-F866-408A-8465-157C71354A2D}" srcOrd="0" destOrd="0" presId="urn:microsoft.com/office/officeart/2005/8/layout/pyramid1"/>
    <dgm:cxn modelId="{7305EA20-1D26-4CE4-B1AC-E58FC0D7BBDF}" type="presParOf" srcId="{1737BD0E-F866-408A-8465-157C71354A2D}" destId="{202F4320-1686-4E1F-896B-2C3AA4BC4B28}" srcOrd="0" destOrd="0" presId="urn:microsoft.com/office/officeart/2005/8/layout/pyramid1"/>
    <dgm:cxn modelId="{CECEC669-46A2-4832-8CC8-01B507658A54}" type="presParOf" srcId="{1737BD0E-F866-408A-8465-157C71354A2D}" destId="{AC5A4C4C-6637-46AF-8148-0AFE0D1F95F5}" srcOrd="1" destOrd="0" presId="urn:microsoft.com/office/officeart/2005/8/layout/pyramid1"/>
    <dgm:cxn modelId="{677E4F0F-2DB5-4722-84ED-20C5300BA999}" type="presParOf" srcId="{DB8993C9-0D47-4C1D-9D30-3CCB4C778F8E}" destId="{8DB41773-87D9-4A6E-87F0-CDA9E780257D}" srcOrd="1" destOrd="0" presId="urn:microsoft.com/office/officeart/2005/8/layout/pyramid1"/>
    <dgm:cxn modelId="{5F1587F5-B2B3-4302-9178-2AE9DD3CFAEF}" type="presParOf" srcId="{8DB41773-87D9-4A6E-87F0-CDA9E780257D}" destId="{7F3E78ED-52FC-4310-872D-A1983759C663}" srcOrd="0" destOrd="0" presId="urn:microsoft.com/office/officeart/2005/8/layout/pyramid1"/>
    <dgm:cxn modelId="{978E70AF-B6F1-47EF-8FA3-F110F6D3AB3A}" type="presParOf" srcId="{8DB41773-87D9-4A6E-87F0-CDA9E780257D}" destId="{796FE311-8833-4681-AD12-48C17FAD2DB6}" srcOrd="1" destOrd="0" presId="urn:microsoft.com/office/officeart/2005/8/layout/pyramid1"/>
    <dgm:cxn modelId="{F9954E11-43ED-4D6E-92E1-6F7D0B07A9FF}" type="presParOf" srcId="{DB8993C9-0D47-4C1D-9D30-3CCB4C778F8E}" destId="{85E51794-19D8-477A-82DF-B9A81ECB366D}" srcOrd="2" destOrd="0" presId="urn:microsoft.com/office/officeart/2005/8/layout/pyramid1"/>
    <dgm:cxn modelId="{F081C29A-6689-4D58-98BB-EAFA37B19BCA}" type="presParOf" srcId="{85E51794-19D8-477A-82DF-B9A81ECB366D}" destId="{999FD769-C2CF-4321-B788-19602C9377A4}" srcOrd="0" destOrd="0" presId="urn:microsoft.com/office/officeart/2005/8/layout/pyramid1"/>
    <dgm:cxn modelId="{A8E49837-63CF-4B25-9B43-DF7DA5F7B9B4}" type="presParOf" srcId="{85E51794-19D8-477A-82DF-B9A81ECB366D}" destId="{6C8E6E32-C76D-4E4B-A3AF-7A4EE9FA3DD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F4320-1686-4E1F-896B-2C3AA4BC4B28}">
      <dsp:nvSpPr>
        <dsp:cNvPr id="0" name=""/>
        <dsp:cNvSpPr/>
      </dsp:nvSpPr>
      <dsp:spPr>
        <a:xfrm>
          <a:off x="3618496" y="0"/>
          <a:ext cx="2190436" cy="1488876"/>
        </a:xfrm>
        <a:prstGeom prst="trapezoid">
          <a:avLst>
            <a:gd name="adj" fmla="val 7356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</a:t>
          </a:r>
          <a:endParaRPr lang="pt-BR" sz="2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8496" y="0"/>
        <a:ext cx="2190436" cy="1488876"/>
      </dsp:txXfrm>
    </dsp:sp>
    <dsp:sp modelId="{7F3E78ED-52FC-4310-872D-A1983759C663}">
      <dsp:nvSpPr>
        <dsp:cNvPr id="0" name=""/>
        <dsp:cNvSpPr/>
      </dsp:nvSpPr>
      <dsp:spPr>
        <a:xfrm>
          <a:off x="1433302" y="1488876"/>
          <a:ext cx="6560823" cy="2970626"/>
        </a:xfrm>
        <a:prstGeom prst="trapezoid">
          <a:avLst>
            <a:gd name="adj" fmla="val 7356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Resoluções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19/16 – Pesquisa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24/18 – Prestação de Serviços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54/16 e 127/16 – TRI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32/15 – Relação com FAP</a:t>
          </a:r>
        </a:p>
      </dsp:txBody>
      <dsp:txXfrm>
        <a:off x="2581446" y="1488876"/>
        <a:ext cx="4264535" cy="2970626"/>
      </dsp:txXfrm>
    </dsp:sp>
    <dsp:sp modelId="{999FD769-C2CF-4321-B788-19602C9377A4}">
      <dsp:nvSpPr>
        <dsp:cNvPr id="0" name=""/>
        <dsp:cNvSpPr/>
      </dsp:nvSpPr>
      <dsp:spPr>
        <a:xfrm>
          <a:off x="0" y="4459502"/>
          <a:ext cx="9427429" cy="1948480"/>
        </a:xfrm>
        <a:prstGeom prst="trapezoid">
          <a:avLst>
            <a:gd name="adj" fmla="val 7356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Leis 8666/93 (compras), 8958/94 +decretos (fundações), 10.973/04 +decretos (Lei da Inovação), 8112/90 e 12.772/12 (Carreira),13.243/16 (Novo Marco de CT&amp;I)</a:t>
          </a:r>
          <a:endParaRPr lang="pt-B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9800" y="4459502"/>
        <a:ext cx="6127828" cy="194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C67C-4805-4EF5-ABDE-E33A29C5E330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152FE-68D8-4970-ACA2-5DDEEFB9F0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20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7844E-248E-7D4E-BD20-2C78ACA5B4C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5B8DA-3665-C145-8A51-E3EBF1FC5D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2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8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32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0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27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07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93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0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9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59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38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10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9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06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08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8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4FF3B-40BC-4362-B816-BC430EF352D5}" type="datetimeFigureOut">
              <a:rPr lang="pt-BR" smtClean="0"/>
              <a:t>24/05/2018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374BC9-AF6C-4911-8907-3C0E3B265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2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3" Type="http://schemas.openxmlformats.org/officeDocument/2006/relationships/image" Target="../media/image23.gif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jpg"/><Relationship Id="rId2" Type="http://schemas.openxmlformats.org/officeDocument/2006/relationships/image" Target="../media/image22.png"/><Relationship Id="rId16" Type="http://schemas.openxmlformats.org/officeDocument/2006/relationships/image" Target="../media/image36.jp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jpeg"/><Relationship Id="rId40" Type="http://schemas.openxmlformats.org/officeDocument/2006/relationships/image" Target="../media/image6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jpg"/><Relationship Id="rId35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482" y="1679171"/>
            <a:ext cx="9144000" cy="3256336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Projetos de PD&amp;I com Contrapartida Financeira</a:t>
            </a:r>
            <a:endParaRPr lang="pt-BR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093" y="5662372"/>
            <a:ext cx="7356389" cy="480864"/>
          </a:xfrm>
        </p:spPr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Adalton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Ozaki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58737" y="480797"/>
            <a:ext cx="8592745" cy="1505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FEDERAL DE SÃO PAULO</a:t>
            </a:r>
          </a:p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AGÊNCIA DE INOVAÇÃO E TRANSFERÊNCIA DE TECNOLOGIA</a:t>
            </a:r>
          </a:p>
          <a:p>
            <a:pPr algn="l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NÚCLEO DE INOVAÇÃO TECNOLÓGICA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80" y="3101621"/>
            <a:ext cx="3519472" cy="234044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06" y="3099696"/>
            <a:ext cx="3519472" cy="2340448"/>
          </a:xfrm>
          <a:prstGeom prst="rect">
            <a:avLst/>
          </a:prstGeom>
        </p:spPr>
      </p:pic>
      <p:pic>
        <p:nvPicPr>
          <p:cNvPr id="10" name="Marcador de Posição de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9" y="3099696"/>
            <a:ext cx="3522367" cy="23423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260179" y="5477601"/>
            <a:ext cx="351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3º Colocado: Equipe LASAM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284007" y="5475676"/>
            <a:ext cx="355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2º Colocado: Equipe </a:t>
            </a:r>
            <a:r>
              <a:rPr lang="pt-BR" dirty="0" err="1" smtClean="0"/>
              <a:t>iCare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07835" y="5475676"/>
            <a:ext cx="377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Colocado: Equipe Pompéia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3658" y="5913466"/>
            <a:ext cx="1132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três melhores equipes receberam premiação em dinheiro oferecida pela empresa SAP Brasil e um exemplar do e-book Empreendedorismo, de José Dornelas, oferecido pela Editora </a:t>
            </a:r>
            <a:r>
              <a:rPr lang="pt-BR" dirty="0" err="1" smtClean="0"/>
              <a:t>Gen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6" y="1465225"/>
            <a:ext cx="1525502" cy="142380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61" y="941511"/>
            <a:ext cx="1950155" cy="139111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63" y="1515951"/>
            <a:ext cx="1539581" cy="130864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" y="931605"/>
            <a:ext cx="1466978" cy="1168692"/>
          </a:xfrm>
          <a:prstGeom prst="rect">
            <a:avLst/>
          </a:prstGeom>
        </p:spPr>
      </p:pic>
      <p:pic>
        <p:nvPicPr>
          <p:cNvPr id="21" name="Marcador de Posição de Conteúdo 3"/>
          <p:cNvPicPr>
            <a:picLocks noGrp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08" y="931605"/>
            <a:ext cx="2242181" cy="149478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644" y="1719811"/>
            <a:ext cx="1520864" cy="1160926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80" y="931534"/>
            <a:ext cx="1706864" cy="1302906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646111" y="208019"/>
            <a:ext cx="10494114" cy="8801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pt-BR" dirty="0"/>
              <a:t>2º Desafio de Inovação do IFSP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6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4657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Empreendedores do IFSP em Números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78961" y="1428526"/>
            <a:ext cx="9165400" cy="3099816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/>
                </a:solidFill>
              </a:rPr>
              <a:t>O NIT lançou em março o Edital 318/2017 </a:t>
            </a:r>
            <a:r>
              <a:rPr lang="pt-BR" sz="2000" dirty="0" smtClean="0">
                <a:solidFill>
                  <a:schemeClr val="tx1"/>
                </a:solidFill>
              </a:rPr>
              <a:t>para identificar empreendedores do IFSP (ex-alunos, alunos e servidores)</a:t>
            </a:r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b="1" u="sng" dirty="0" smtClean="0">
                <a:solidFill>
                  <a:schemeClr val="tx1"/>
                </a:solidFill>
              </a:rPr>
              <a:t>46 empresas </a:t>
            </a:r>
            <a:r>
              <a:rPr lang="pt-BR" sz="2000" dirty="0" smtClean="0">
                <a:solidFill>
                  <a:schemeClr val="tx1"/>
                </a:solidFill>
              </a:rPr>
              <a:t>mapeadas até o momento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Geração de mais de </a:t>
            </a:r>
            <a:r>
              <a:rPr lang="pt-BR" sz="2000" b="1" u="sng" dirty="0" smtClean="0">
                <a:solidFill>
                  <a:schemeClr val="tx1"/>
                </a:solidFill>
              </a:rPr>
              <a:t>2.300 empregos </a:t>
            </a:r>
            <a:r>
              <a:rPr lang="pt-BR" sz="2000" dirty="0" smtClean="0">
                <a:solidFill>
                  <a:schemeClr val="tx1"/>
                </a:solidFill>
              </a:rPr>
              <a:t>diretos (incluindo sócios)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Idade média dos empreendimentos: </a:t>
            </a:r>
            <a:r>
              <a:rPr lang="pt-BR" sz="2000" b="1" u="sng" dirty="0" smtClean="0">
                <a:solidFill>
                  <a:schemeClr val="tx1"/>
                </a:solidFill>
              </a:rPr>
              <a:t>7,7 anos</a:t>
            </a:r>
            <a:r>
              <a:rPr lang="pt-BR" sz="2000" b="1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aproximadamente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Dos que foram alunos, concluíram seus cursos há </a:t>
            </a:r>
            <a:r>
              <a:rPr lang="pt-BR" sz="2000" b="1" u="sng" dirty="0" smtClean="0">
                <a:solidFill>
                  <a:schemeClr val="tx1"/>
                </a:solidFill>
              </a:rPr>
              <a:t>18 anos</a:t>
            </a:r>
            <a:r>
              <a:rPr lang="pt-BR" sz="2000" dirty="0" smtClean="0">
                <a:solidFill>
                  <a:schemeClr val="tx1"/>
                </a:solidFill>
              </a:rPr>
              <a:t>, em média</a:t>
            </a:r>
          </a:p>
          <a:p>
            <a:r>
              <a:rPr lang="pt-BR" sz="2000" dirty="0">
                <a:solidFill>
                  <a:schemeClr val="tx1"/>
                </a:solidFill>
              </a:rPr>
              <a:t>Grande concentração em São Paulo, mas há empresas em diversas </a:t>
            </a:r>
            <a:r>
              <a:rPr lang="pt-BR" sz="2000" dirty="0" smtClean="0">
                <a:solidFill>
                  <a:schemeClr val="tx1"/>
                </a:solidFill>
              </a:rPr>
              <a:t>cidades: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endParaRPr lang="pt-BR" sz="2000" dirty="0" smtClean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1945" y="4489705"/>
            <a:ext cx="28280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Américo Brasiliense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Barcelona (Espanha)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Barueri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Birigui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Cotia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Guarulhos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Hortolância</a:t>
            </a: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395235" y="4489705"/>
            <a:ext cx="3391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Itapetininga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Bernardo do Campo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Carlos (4 empresas)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João da Boa Vista         (2 empresas)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José do Rio Preto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São Paulo (21 empresas)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38195" y="4489705"/>
            <a:ext cx="3391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Sorocaba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Suzano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Vespasiano-MG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Villingen</a:t>
            </a:r>
            <a:r>
              <a:rPr lang="pt-BR" dirty="0" smtClean="0"/>
              <a:t> </a:t>
            </a:r>
            <a:r>
              <a:rPr lang="pt-BR" dirty="0" err="1" smtClean="0"/>
              <a:t>Schwenningen</a:t>
            </a:r>
            <a:r>
              <a:rPr lang="pt-BR" dirty="0" smtClean="0"/>
              <a:t> (Alemanha)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Votuporanga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6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0" y="727990"/>
            <a:ext cx="12192000" cy="6130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20" y="6588"/>
            <a:ext cx="9404723" cy="754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Empreendedores do IFSP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803" y="5509014"/>
            <a:ext cx="1314633" cy="4001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59" y="6146254"/>
            <a:ext cx="1294326" cy="4381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7" y="1690605"/>
            <a:ext cx="820600" cy="77501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79" y="4310499"/>
            <a:ext cx="1328978" cy="1860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52" y="4950522"/>
            <a:ext cx="1774184" cy="8672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13" y="2313682"/>
            <a:ext cx="1192008" cy="6570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48" y="1779593"/>
            <a:ext cx="1557798" cy="31260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57" y="4465268"/>
            <a:ext cx="819226" cy="81922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32" y="902207"/>
            <a:ext cx="996819" cy="9968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52" y="3346195"/>
            <a:ext cx="1493282" cy="49266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58" y="4269238"/>
            <a:ext cx="1161864" cy="43515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8" y="5322547"/>
            <a:ext cx="1638512" cy="25780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73" y="956164"/>
            <a:ext cx="1455041" cy="48501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0" y="993250"/>
            <a:ext cx="1068377" cy="40736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14" y="4599511"/>
            <a:ext cx="684983" cy="68498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8" y="3592922"/>
            <a:ext cx="1281117" cy="32900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282" y="1057534"/>
            <a:ext cx="1872187" cy="50618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3" y="948412"/>
            <a:ext cx="1578949" cy="45220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13" y="3629613"/>
            <a:ext cx="1047692" cy="4749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30" y="977251"/>
            <a:ext cx="1933575" cy="333375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88" y="1734826"/>
            <a:ext cx="1529504" cy="60574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6" y="6027557"/>
            <a:ext cx="1609147" cy="43625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41" y="5863422"/>
            <a:ext cx="828513" cy="520476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23" y="6032388"/>
            <a:ext cx="1635198" cy="42322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20" y="5953193"/>
            <a:ext cx="1352702" cy="510622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45" y="5124844"/>
            <a:ext cx="697042" cy="59085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2" y="4263718"/>
            <a:ext cx="981028" cy="711515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64" y="2312817"/>
            <a:ext cx="798663" cy="986745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94" y="3222111"/>
            <a:ext cx="862809" cy="862809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849" y="3081911"/>
            <a:ext cx="952500" cy="9525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00" y="4602168"/>
            <a:ext cx="840460" cy="7130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8" y="2734583"/>
            <a:ext cx="1524624" cy="4791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07" y="1675977"/>
            <a:ext cx="1945107" cy="52517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20" y="2524313"/>
            <a:ext cx="1714739" cy="47631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48" y="1988996"/>
            <a:ext cx="1118030" cy="78523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800" y="5627167"/>
            <a:ext cx="803928" cy="87701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099" y="4486815"/>
            <a:ext cx="1365250" cy="3810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50" y="3366900"/>
            <a:ext cx="1754074" cy="581169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13" y="2395950"/>
            <a:ext cx="1458657" cy="6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 descr="C:\Users\ozaki\Nextcloud\INOVA\10.Apresentações\2018\Encontro INOVA\img\Edit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139" y="-888642"/>
            <a:ext cx="14535593" cy="77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9398989" y="450760"/>
            <a:ext cx="2793011" cy="1133341"/>
          </a:xfrm>
          <a:prstGeom prst="downArrow">
            <a:avLst>
              <a:gd name="adj1" fmla="val 62518"/>
              <a:gd name="adj2" fmla="val 55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Editais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5799" y="-140912"/>
            <a:ext cx="5069541" cy="726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Inova.ifsp.edu.br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77285"/>
            <a:ext cx="9084852" cy="4559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Editais a serem lançados:</a:t>
            </a:r>
          </a:p>
          <a:p>
            <a:r>
              <a:rPr lang="pt-BR" sz="2400" dirty="0" smtClean="0"/>
              <a:t>Edital para capacitação de servidores para instalação de usina fotovoltaica</a:t>
            </a:r>
          </a:p>
          <a:p>
            <a:r>
              <a:rPr lang="pt-BR" sz="2400" dirty="0" smtClean="0"/>
              <a:t>Edital para capacitação de servidores para técnicas de inspeção não destrutivas</a:t>
            </a:r>
          </a:p>
          <a:p>
            <a:pPr marL="0" indent="0">
              <a:buNone/>
            </a:pPr>
            <a:r>
              <a:rPr lang="pt-BR" sz="2400" dirty="0" smtClean="0"/>
              <a:t>Outras ações:</a:t>
            </a:r>
          </a:p>
          <a:p>
            <a:r>
              <a:rPr lang="pt-BR" sz="2400" dirty="0" smtClean="0"/>
              <a:t>Comitês de Energia Eólica, Fotovoltaica, </a:t>
            </a:r>
            <a:r>
              <a:rPr lang="pt-BR" sz="2400" dirty="0" err="1" smtClean="0"/>
              <a:t>Biogas</a:t>
            </a:r>
            <a:r>
              <a:rPr lang="pt-BR" sz="2400" dirty="0" smtClean="0"/>
              <a:t> e Biocombustíveis.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947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A Agência de Inovação e Transferência de Tecnologia do IFSP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Regulamentações para Projetos com Captação de Recursos de Empresas</a:t>
            </a:r>
          </a:p>
          <a:p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Prospecção de projetos de inovação</a:t>
            </a:r>
            <a:endParaRPr lang="pt-BR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5637" y="6437745"/>
            <a:ext cx="10861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1400" dirty="0" smtClean="0"/>
              <a:t>CONFIES - Conselho </a:t>
            </a:r>
            <a:r>
              <a:rPr lang="pt-BR" sz="1400" dirty="0"/>
              <a:t>Nacional das Fundações de Apoio às Instituições de Ensino Superior e de Pesquisa Científica e Tecnológica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5637" y="421982"/>
            <a:ext cx="5301672" cy="16931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Fundação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Instituição de fins determinados, formado pela atribuição de personalidade jurídica a um complexo de bens livres (patrimônio)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Código Civil, incisos I ao IX do art. 62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5636" y="2307357"/>
            <a:ext cx="5301673" cy="1332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Fundação de Apoio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Fundação que possui credenciamento prévio junto ao MEC e MCTI para apoiar IFES e </a:t>
            </a:r>
            <a:r>
              <a:rPr lang="pt-BR" dirty="0" err="1" smtClean="0">
                <a:solidFill>
                  <a:schemeClr val="tx1"/>
                </a:solidFill>
              </a:rPr>
              <a:t>ICTs</a:t>
            </a:r>
            <a:r>
              <a:rPr lang="pt-BR" dirty="0" smtClean="0">
                <a:solidFill>
                  <a:schemeClr val="tx1"/>
                </a:solidFill>
              </a:rPr>
              <a:t>, de acordo com a Lei 8.958/94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5636" y="3831933"/>
            <a:ext cx="5301673" cy="2605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Formalização da Relação com </a:t>
            </a:r>
            <a:r>
              <a:rPr lang="pt-BR" sz="2200" b="1" dirty="0" err="1" smtClean="0">
                <a:solidFill>
                  <a:schemeClr val="tx1"/>
                </a:solidFill>
              </a:rPr>
              <a:t>ICTs</a:t>
            </a:r>
            <a:endParaRPr lang="pt-BR" sz="2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Aprovação no órgão colegiado (CONSUP)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Aprovação por Portaria Interministerial MCTI / MEC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Relações formalizadas por </a:t>
            </a:r>
            <a:r>
              <a:rPr lang="pt-BR" dirty="0">
                <a:solidFill>
                  <a:schemeClr val="tx1"/>
                </a:solidFill>
              </a:rPr>
              <a:t>meio </a:t>
            </a:r>
            <a:r>
              <a:rPr lang="pt-BR" dirty="0" smtClean="0">
                <a:solidFill>
                  <a:schemeClr val="tx1"/>
                </a:solidFill>
              </a:rPr>
              <a:t>de contratos</a:t>
            </a:r>
            <a:r>
              <a:rPr lang="pt-BR" dirty="0">
                <a:solidFill>
                  <a:schemeClr val="tx1"/>
                </a:solidFill>
              </a:rPr>
              <a:t>, convênios, acordos ou ajustes individualizados com objetos específicos e prazos determinados (art. 1º da Lei nº 8.958/94 e art. 8º do Dec. nº 7.423/10)</a:t>
            </a:r>
          </a:p>
        </p:txBody>
      </p:sp>
      <p:sp>
        <p:nvSpPr>
          <p:cNvPr id="7" name="Chaveta à direita 6"/>
          <p:cNvSpPr/>
          <p:nvPr/>
        </p:nvSpPr>
        <p:spPr>
          <a:xfrm>
            <a:off x="5920509" y="221673"/>
            <a:ext cx="443346" cy="6216072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599214" y="1929326"/>
            <a:ext cx="314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Fundações </a:t>
            </a:r>
            <a:r>
              <a:rPr lang="pt-BR" sz="2200" dirty="0" smtClean="0"/>
              <a:t>já </a:t>
            </a:r>
            <a:r>
              <a:rPr lang="pt-BR" sz="2200" dirty="0" smtClean="0"/>
              <a:t>homologadas </a:t>
            </a:r>
            <a:r>
              <a:rPr lang="pt-BR" sz="2200" dirty="0" smtClean="0"/>
              <a:t>e </a:t>
            </a:r>
            <a:r>
              <a:rPr lang="pt-BR" sz="2200" dirty="0" smtClean="0"/>
              <a:t>aprovadas </a:t>
            </a:r>
            <a:r>
              <a:rPr lang="pt-BR" sz="2200" dirty="0" smtClean="0"/>
              <a:t>por portaria interministerial:</a:t>
            </a:r>
          </a:p>
          <a:p>
            <a:endParaRPr lang="pt-BR" sz="2200" dirty="0" smtClean="0"/>
          </a:p>
          <a:p>
            <a:r>
              <a:rPr lang="pt-BR" sz="2200" dirty="0" smtClean="0"/>
              <a:t>FUNARBE (ligada à Universidade Federal de Viçosa)</a:t>
            </a:r>
          </a:p>
          <a:p>
            <a:endParaRPr lang="pt-BR" sz="2200" dirty="0"/>
          </a:p>
          <a:p>
            <a:r>
              <a:rPr lang="pt-BR" sz="2200" dirty="0" smtClean="0"/>
              <a:t>FACTO (ligada ao IFES)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659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64399" y="446297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Marco Legal de CT&amp;I</a:t>
            </a:r>
          </a:p>
        </p:txBody>
      </p:sp>
      <p:sp>
        <p:nvSpPr>
          <p:cNvPr id="5" name="Oval 4"/>
          <p:cNvSpPr/>
          <p:nvPr/>
        </p:nvSpPr>
        <p:spPr>
          <a:xfrm>
            <a:off x="4368199" y="3136217"/>
            <a:ext cx="2826264" cy="12192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pt-BR" sz="2400" b="1" dirty="0" smtClean="0"/>
              <a:t>Lei 13.243/2016</a:t>
            </a:r>
            <a:endParaRPr lang="pt-BR" sz="2400" b="1" dirty="0"/>
          </a:p>
        </p:txBody>
      </p:sp>
      <p:grpSp>
        <p:nvGrpSpPr>
          <p:cNvPr id="42" name="Grupo 41"/>
          <p:cNvGrpSpPr/>
          <p:nvPr/>
        </p:nvGrpSpPr>
        <p:grpSpPr>
          <a:xfrm>
            <a:off x="1052193" y="1394142"/>
            <a:ext cx="10272238" cy="4971950"/>
            <a:chOff x="1052193" y="1394142"/>
            <a:chExt cx="10272238" cy="4971950"/>
          </a:xfrm>
        </p:grpSpPr>
        <p:sp>
          <p:nvSpPr>
            <p:cNvPr id="6" name="Oval 5"/>
            <p:cNvSpPr/>
            <p:nvPr/>
          </p:nvSpPr>
          <p:spPr>
            <a:xfrm>
              <a:off x="4593626" y="1394142"/>
              <a:ext cx="2346670" cy="996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Lei de Inovação 10.073/04</a:t>
              </a:r>
              <a:endParaRPr lang="pt-BR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694236" y="5369135"/>
              <a:ext cx="2186940" cy="996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Estatuto do Estrangeiro 6.815/80</a:t>
              </a:r>
              <a:endParaRPr lang="pt-B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358260" y="3066592"/>
              <a:ext cx="2966171" cy="135845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Regime Diferenciado de Contratações 12.462/11</a:t>
              </a:r>
              <a:endParaRPr lang="pt-BR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836516" y="1651264"/>
              <a:ext cx="2186940" cy="996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Lei de Licitações 8.666/93</a:t>
              </a:r>
              <a:endParaRPr lang="pt-B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539207" y="2069635"/>
              <a:ext cx="2186940" cy="996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Fundações de Apoio 8.958/94</a:t>
              </a:r>
              <a:endParaRPr lang="pt-BR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012602" y="4870656"/>
              <a:ext cx="2510618" cy="14954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Lei das Importações 8.010/90 e 8.032/90</a:t>
              </a:r>
              <a:endParaRPr lang="pt-BR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52193" y="4176869"/>
              <a:ext cx="2510618" cy="14954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Plano de Carreiras das Universidades 12.772/12</a:t>
              </a:r>
              <a:endParaRPr lang="pt-BR" dirty="0"/>
            </a:p>
          </p:txBody>
        </p:sp>
        <p:cxnSp>
          <p:nvCxnSpPr>
            <p:cNvPr id="14" name="Conexão reta unidirecional 13"/>
            <p:cNvCxnSpPr>
              <a:stCxn id="5" idx="0"/>
              <a:endCxn id="6" idx="4"/>
            </p:cNvCxnSpPr>
            <p:nvPr/>
          </p:nvCxnSpPr>
          <p:spPr>
            <a:xfrm flipH="1" flipV="1">
              <a:off x="5766961" y="2391099"/>
              <a:ext cx="14370" cy="74511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ta unidirecional 16"/>
            <p:cNvCxnSpPr>
              <a:stCxn id="5" idx="1"/>
              <a:endCxn id="10" idx="6"/>
            </p:cNvCxnSpPr>
            <p:nvPr/>
          </p:nvCxnSpPr>
          <p:spPr>
            <a:xfrm flipH="1" flipV="1">
              <a:off x="3726147" y="2568114"/>
              <a:ext cx="1055949" cy="746651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xão reta unidirecional 18"/>
            <p:cNvCxnSpPr>
              <a:stCxn id="5" idx="3"/>
              <a:endCxn id="12" idx="6"/>
            </p:cNvCxnSpPr>
            <p:nvPr/>
          </p:nvCxnSpPr>
          <p:spPr>
            <a:xfrm flipH="1">
              <a:off x="3562811" y="4176869"/>
              <a:ext cx="1219285" cy="74771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ta unidirecional 20"/>
            <p:cNvCxnSpPr>
              <a:stCxn id="5" idx="4"/>
              <a:endCxn id="7" idx="0"/>
            </p:cNvCxnSpPr>
            <p:nvPr/>
          </p:nvCxnSpPr>
          <p:spPr>
            <a:xfrm>
              <a:off x="5781331" y="4355417"/>
              <a:ext cx="6375" cy="101371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ta unidirecional 22"/>
            <p:cNvCxnSpPr>
              <a:stCxn id="5" idx="5"/>
              <a:endCxn id="11" idx="2"/>
            </p:cNvCxnSpPr>
            <p:nvPr/>
          </p:nvCxnSpPr>
          <p:spPr>
            <a:xfrm>
              <a:off x="6780566" y="4176869"/>
              <a:ext cx="1232036" cy="144150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xão reta unidirecional 24"/>
            <p:cNvCxnSpPr>
              <a:stCxn id="5" idx="6"/>
              <a:endCxn id="8" idx="2"/>
            </p:cNvCxnSpPr>
            <p:nvPr/>
          </p:nvCxnSpPr>
          <p:spPr>
            <a:xfrm>
              <a:off x="7194463" y="3745817"/>
              <a:ext cx="1163797" cy="1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xão reta unidirecional 26"/>
            <p:cNvCxnSpPr>
              <a:stCxn id="5" idx="7"/>
              <a:endCxn id="9" idx="3"/>
            </p:cNvCxnSpPr>
            <p:nvPr/>
          </p:nvCxnSpPr>
          <p:spPr>
            <a:xfrm flipV="1">
              <a:off x="6780566" y="2502220"/>
              <a:ext cx="1376220" cy="812545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7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225" y="353034"/>
            <a:ext cx="8596668" cy="1320800"/>
          </a:xfrm>
        </p:spPr>
        <p:txBody>
          <a:bodyPr/>
          <a:lstStyle/>
          <a:p>
            <a:r>
              <a:rPr lang="pt-BR" dirty="0" smtClean="0"/>
              <a:t>Regulamentação</a:t>
            </a:r>
            <a:endParaRPr lang="pt-BR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996353"/>
              </p:ext>
            </p:extLst>
          </p:nvPr>
        </p:nvGraphicFramePr>
        <p:xfrm>
          <a:off x="677862" y="353034"/>
          <a:ext cx="9427429" cy="640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xão reta unidirecional 5"/>
          <p:cNvCxnSpPr>
            <a:endCxn id="9" idx="1"/>
          </p:cNvCxnSpPr>
          <p:nvPr/>
        </p:nvCxnSpPr>
        <p:spPr>
          <a:xfrm flipV="1">
            <a:off x="5827785" y="645135"/>
            <a:ext cx="1201614" cy="593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unidirecional 6"/>
          <p:cNvCxnSpPr/>
          <p:nvPr/>
        </p:nvCxnSpPr>
        <p:spPr>
          <a:xfrm>
            <a:off x="5827785" y="1354513"/>
            <a:ext cx="1547445" cy="503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029399" y="91137"/>
            <a:ext cx="1570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Pesquisa:</a:t>
            </a:r>
          </a:p>
          <a:p>
            <a:r>
              <a:rPr lang="pt-BR" sz="2200" dirty="0" smtClean="0"/>
              <a:t>IN 02 e 03/2016</a:t>
            </a:r>
            <a:endParaRPr lang="pt-BR" sz="2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89606" y="1238604"/>
            <a:ext cx="20213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Prestação de Serviços:</a:t>
            </a:r>
          </a:p>
          <a:p>
            <a:r>
              <a:rPr lang="pt-BR" sz="2200" dirty="0" smtClean="0"/>
              <a:t>IN cuja minuta já está disponível</a:t>
            </a:r>
            <a:endParaRPr lang="pt-BR" sz="2200" dirty="0"/>
          </a:p>
        </p:txBody>
      </p:sp>
      <p:cxnSp>
        <p:nvCxnSpPr>
          <p:cNvPr id="12" name="Conector reto 11"/>
          <p:cNvCxnSpPr/>
          <p:nvPr/>
        </p:nvCxnSpPr>
        <p:spPr>
          <a:xfrm>
            <a:off x="3760631" y="3541690"/>
            <a:ext cx="3268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0005"/>
            <a:ext cx="12192000" cy="770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8628844" y="218941"/>
            <a:ext cx="1725769" cy="65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292439" y="4134118"/>
            <a:ext cx="2768958" cy="3348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215945" y="3949452"/>
            <a:ext cx="646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Quando não envolve transferência de recursos financeiros</a:t>
            </a:r>
            <a:endParaRPr lang="pt-BR" sz="2400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2399763" y="5111839"/>
            <a:ext cx="2661634" cy="25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346101" y="6054270"/>
            <a:ext cx="271529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233873" y="5768717"/>
            <a:ext cx="567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Regulamentado pela Resolução 24/2018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215945" y="4881007"/>
            <a:ext cx="567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Regulamentado pela Resolução 19/2016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3559302" y="-122349"/>
            <a:ext cx="3062291" cy="726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Inova.ifsp.edu.br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A Agência de Inovação e Transferência de Tecnologia do IFSP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Regulamentações para Projetos com Captação de Recursos de Empresas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Prospecção de projetos de inovação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3413" y="190098"/>
            <a:ext cx="4003297" cy="3011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Trâmite de Projetos </a:t>
            </a:r>
          </a:p>
          <a:p>
            <a:r>
              <a:rPr lang="pt-BR" dirty="0">
                <a:solidFill>
                  <a:schemeClr val="tx1"/>
                </a:solidFill>
              </a:rPr>
              <a:t>de Pesquisa com </a:t>
            </a:r>
          </a:p>
          <a:p>
            <a:r>
              <a:rPr lang="pt-BR" dirty="0">
                <a:solidFill>
                  <a:schemeClr val="tx1"/>
                </a:solidFill>
              </a:rPr>
              <a:t>Financiamento</a:t>
            </a:r>
          </a:p>
          <a:p>
            <a:r>
              <a:rPr lang="pt-BR" dirty="0">
                <a:solidFill>
                  <a:schemeClr val="tx1"/>
                </a:solidFill>
              </a:rPr>
              <a:t>(Resolução </a:t>
            </a:r>
            <a:r>
              <a:rPr lang="pt-BR" dirty="0" smtClean="0">
                <a:solidFill>
                  <a:schemeClr val="tx1"/>
                </a:solidFill>
              </a:rPr>
              <a:t>nº 19/2016</a:t>
            </a:r>
            <a:r>
              <a:rPr lang="pt-B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09117" y="6083127"/>
            <a:ext cx="505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smtClean="0"/>
              <a:t>PROJETOS INSTITUCIONAIS E </a:t>
            </a:r>
          </a:p>
          <a:p>
            <a:pPr algn="ctr"/>
            <a:r>
              <a:rPr lang="pt-BR" sz="2000" dirty="0" smtClean="0"/>
              <a:t>INTERINSTITUCIONAIS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07187" y="190098"/>
            <a:ext cx="1408442" cy="933200"/>
          </a:xfrm>
          <a:prstGeom prst="rect">
            <a:avLst/>
          </a:prstGeom>
          <a:solidFill>
            <a:srgbClr val="0D7EDB"/>
          </a:solidFill>
          <a:ln>
            <a:solidFill>
              <a:srgbClr val="09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PROPOR-NENTE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07187" y="1487695"/>
            <a:ext cx="1408442" cy="933200"/>
          </a:xfrm>
          <a:prstGeom prst="rect">
            <a:avLst/>
          </a:prstGeom>
          <a:solidFill>
            <a:srgbClr val="0D7EDB"/>
          </a:solidFill>
          <a:ln>
            <a:solidFill>
              <a:srgbClr val="09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CHEFIA IMEDIATA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07187" y="2767117"/>
            <a:ext cx="1408442" cy="586978"/>
          </a:xfrm>
          <a:prstGeom prst="rect">
            <a:avLst/>
          </a:prstGeom>
          <a:solidFill>
            <a:srgbClr val="0D7EDB"/>
          </a:solidFill>
          <a:ln>
            <a:solidFill>
              <a:srgbClr val="09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COMPESQ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307187" y="3701592"/>
            <a:ext cx="1408442" cy="933200"/>
          </a:xfrm>
          <a:prstGeom prst="rect">
            <a:avLst/>
          </a:prstGeom>
          <a:solidFill>
            <a:srgbClr val="0D7EDB"/>
          </a:solidFill>
          <a:ln>
            <a:solidFill>
              <a:srgbClr val="09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DIRETOR-GERAL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07187" y="4968536"/>
            <a:ext cx="1408442" cy="602078"/>
          </a:xfrm>
          <a:prstGeom prst="rect">
            <a:avLst/>
          </a:prstGeom>
          <a:solidFill>
            <a:srgbClr val="0D7EDB"/>
          </a:solidFill>
          <a:ln>
            <a:solidFill>
              <a:srgbClr val="090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PRP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xão reta unidirecional 10"/>
          <p:cNvCxnSpPr>
            <a:stCxn id="6" idx="2"/>
            <a:endCxn id="7" idx="0"/>
          </p:cNvCxnSpPr>
          <p:nvPr/>
        </p:nvCxnSpPr>
        <p:spPr>
          <a:xfrm>
            <a:off x="5011408" y="1123298"/>
            <a:ext cx="0" cy="364397"/>
          </a:xfrm>
          <a:prstGeom prst="straightConnector1">
            <a:avLst/>
          </a:prstGeom>
          <a:ln>
            <a:solidFill>
              <a:srgbClr val="09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>
            <a:stCxn id="8" idx="2"/>
            <a:endCxn id="9" idx="0"/>
          </p:cNvCxnSpPr>
          <p:nvPr/>
        </p:nvCxnSpPr>
        <p:spPr>
          <a:xfrm>
            <a:off x="5011408" y="3354095"/>
            <a:ext cx="0" cy="347497"/>
          </a:xfrm>
          <a:prstGeom prst="straightConnector1">
            <a:avLst/>
          </a:prstGeom>
          <a:ln>
            <a:solidFill>
              <a:srgbClr val="09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>
            <a:stCxn id="7" idx="2"/>
            <a:endCxn id="8" idx="0"/>
          </p:cNvCxnSpPr>
          <p:nvPr/>
        </p:nvCxnSpPr>
        <p:spPr>
          <a:xfrm>
            <a:off x="5011408" y="2420895"/>
            <a:ext cx="0" cy="346222"/>
          </a:xfrm>
          <a:prstGeom prst="straightConnector1">
            <a:avLst/>
          </a:prstGeom>
          <a:ln>
            <a:solidFill>
              <a:srgbClr val="09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>
            <a:stCxn id="9" idx="2"/>
            <a:endCxn id="10" idx="0"/>
          </p:cNvCxnSpPr>
          <p:nvPr/>
        </p:nvCxnSpPr>
        <p:spPr>
          <a:xfrm>
            <a:off x="5011408" y="4634792"/>
            <a:ext cx="0" cy="333744"/>
          </a:xfrm>
          <a:prstGeom prst="straightConnector1">
            <a:avLst/>
          </a:prstGeom>
          <a:ln>
            <a:solidFill>
              <a:srgbClr val="09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22"/>
          <p:cNvSpPr txBox="1"/>
          <p:nvPr/>
        </p:nvSpPr>
        <p:spPr>
          <a:xfrm>
            <a:off x="7033974" y="6081668"/>
            <a:ext cx="429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 smtClean="0"/>
              <a:t>APENAS PROJETOS INTERINSTITUCIONAIS</a:t>
            </a:r>
            <a:endParaRPr lang="pt-BR" sz="2000" dirty="0"/>
          </a:p>
        </p:txBody>
      </p:sp>
      <p:sp>
        <p:nvSpPr>
          <p:cNvPr id="16" name="Retângulo 15"/>
          <p:cNvSpPr/>
          <p:nvPr/>
        </p:nvSpPr>
        <p:spPr>
          <a:xfrm>
            <a:off x="7033975" y="429766"/>
            <a:ext cx="1856508" cy="628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PRX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033974" y="1471812"/>
            <a:ext cx="1856508" cy="6689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CONPIP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33974" y="3789041"/>
            <a:ext cx="1856508" cy="7029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PROCURADOR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033974" y="4750137"/>
            <a:ext cx="1856508" cy="9698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GABINETE P/   ASSINATURA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035053" y="2414837"/>
            <a:ext cx="1856508" cy="110013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FECHAMENTO DO INSTR. JURÍ-</a:t>
            </a:r>
          </a:p>
          <a:p>
            <a:pPr algn="ctr"/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 (IFSP, FAP, PARCEIROS)</a:t>
            </a:r>
            <a:endParaRPr lang="pt-B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740414" y="3605397"/>
            <a:ext cx="1962066" cy="8252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DAS ATIVIDADES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740414" y="1247448"/>
            <a:ext cx="1962067" cy="79095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CONSOLIDADO</a:t>
            </a:r>
          </a:p>
        </p:txBody>
      </p:sp>
      <p:cxnSp>
        <p:nvCxnSpPr>
          <p:cNvPr id="23" name="Conexão em ângulos retos 22"/>
          <p:cNvCxnSpPr>
            <a:stCxn id="10" idx="2"/>
            <a:endCxn id="16" idx="0"/>
          </p:cNvCxnSpPr>
          <p:nvPr/>
        </p:nvCxnSpPr>
        <p:spPr>
          <a:xfrm rot="5400000" flipH="1" flipV="1">
            <a:off x="3916394" y="1524779"/>
            <a:ext cx="5140848" cy="2950821"/>
          </a:xfrm>
          <a:prstGeom prst="bentConnector5">
            <a:avLst>
              <a:gd name="adj1" fmla="val -4447"/>
              <a:gd name="adj2" fmla="val 46204"/>
              <a:gd name="adj3" fmla="val 104447"/>
            </a:avLst>
          </a:prstGeom>
          <a:ln>
            <a:solidFill>
              <a:srgbClr val="0902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/>
          <p:cNvCxnSpPr>
            <a:stCxn id="16" idx="2"/>
            <a:endCxn id="17" idx="0"/>
          </p:cNvCxnSpPr>
          <p:nvPr/>
        </p:nvCxnSpPr>
        <p:spPr>
          <a:xfrm flipH="1">
            <a:off x="7962228" y="1058438"/>
            <a:ext cx="1" cy="41337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>
            <a:stCxn id="17" idx="2"/>
            <a:endCxn id="20" idx="0"/>
          </p:cNvCxnSpPr>
          <p:nvPr/>
        </p:nvCxnSpPr>
        <p:spPr>
          <a:xfrm>
            <a:off x="7962228" y="2140770"/>
            <a:ext cx="1079" cy="27406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/>
          <p:cNvCxnSpPr>
            <a:stCxn id="20" idx="2"/>
          </p:cNvCxnSpPr>
          <p:nvPr/>
        </p:nvCxnSpPr>
        <p:spPr>
          <a:xfrm>
            <a:off x="7963307" y="3514974"/>
            <a:ext cx="1" cy="291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/>
          <p:nvPr/>
        </p:nvCxnSpPr>
        <p:spPr>
          <a:xfrm>
            <a:off x="7962228" y="4477567"/>
            <a:ext cx="0" cy="25786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/>
          <p:cNvCxnSpPr>
            <a:stCxn id="19" idx="3"/>
            <a:endCxn id="36" idx="1"/>
          </p:cNvCxnSpPr>
          <p:nvPr/>
        </p:nvCxnSpPr>
        <p:spPr>
          <a:xfrm flipV="1">
            <a:off x="8890482" y="5231699"/>
            <a:ext cx="849932" cy="33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/>
          <p:cNvCxnSpPr>
            <a:stCxn id="21" idx="0"/>
            <a:endCxn id="30" idx="2"/>
          </p:cNvCxnSpPr>
          <p:nvPr/>
        </p:nvCxnSpPr>
        <p:spPr>
          <a:xfrm flipV="1">
            <a:off x="10721447" y="3230809"/>
            <a:ext cx="0" cy="37458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9740414" y="2448132"/>
            <a:ext cx="1962066" cy="7826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RELATÓRIOS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PARCIAIS</a:t>
            </a:r>
          </a:p>
        </p:txBody>
      </p:sp>
      <p:cxnSp>
        <p:nvCxnSpPr>
          <p:cNvPr id="31" name="Conexão reta unidirecional 30"/>
          <p:cNvCxnSpPr>
            <a:stCxn id="30" idx="0"/>
            <a:endCxn id="22" idx="2"/>
          </p:cNvCxnSpPr>
          <p:nvPr/>
        </p:nvCxnSpPr>
        <p:spPr>
          <a:xfrm flipV="1">
            <a:off x="10721447" y="2038404"/>
            <a:ext cx="1" cy="4097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1270921" y="4151993"/>
            <a:ext cx="2410601" cy="127010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projetos interinstitucionais, anexar instrumento jurídico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exão reta unidirecional 32"/>
          <p:cNvCxnSpPr>
            <a:stCxn id="32" idx="3"/>
          </p:cNvCxnSpPr>
          <p:nvPr/>
        </p:nvCxnSpPr>
        <p:spPr>
          <a:xfrm>
            <a:off x="3681522" y="4787044"/>
            <a:ext cx="1318345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/>
          <p:cNvGrpSpPr/>
          <p:nvPr/>
        </p:nvGrpSpPr>
        <p:grpSpPr>
          <a:xfrm rot="10800000">
            <a:off x="6914651" y="5957984"/>
            <a:ext cx="4192361" cy="147892"/>
            <a:chOff x="2514600" y="5956003"/>
            <a:chExt cx="4192361" cy="147892"/>
          </a:xfrm>
        </p:grpSpPr>
        <p:cxnSp>
          <p:nvCxnSpPr>
            <p:cNvPr id="40" name="Conexão reta unidirecional 39"/>
            <p:cNvCxnSpPr/>
            <p:nvPr/>
          </p:nvCxnSpPr>
          <p:spPr>
            <a:xfrm flipH="1">
              <a:off x="2514600" y="6030718"/>
              <a:ext cx="4191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xão reta 40"/>
            <p:cNvCxnSpPr/>
            <p:nvPr/>
          </p:nvCxnSpPr>
          <p:spPr>
            <a:xfrm flipH="1">
              <a:off x="6704238" y="5956003"/>
              <a:ext cx="2723" cy="1478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/>
          <p:cNvGrpSpPr/>
          <p:nvPr/>
        </p:nvGrpSpPr>
        <p:grpSpPr>
          <a:xfrm>
            <a:off x="2339881" y="5957985"/>
            <a:ext cx="4192361" cy="147892"/>
            <a:chOff x="2514600" y="5956003"/>
            <a:chExt cx="4192361" cy="147892"/>
          </a:xfrm>
        </p:grpSpPr>
        <p:cxnSp>
          <p:nvCxnSpPr>
            <p:cNvPr id="38" name="Conexão reta unidirecional 37"/>
            <p:cNvCxnSpPr/>
            <p:nvPr/>
          </p:nvCxnSpPr>
          <p:spPr>
            <a:xfrm flipH="1">
              <a:off x="2514600" y="6030718"/>
              <a:ext cx="4191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xão reta 38"/>
            <p:cNvCxnSpPr/>
            <p:nvPr/>
          </p:nvCxnSpPr>
          <p:spPr>
            <a:xfrm flipH="1">
              <a:off x="6704238" y="5956003"/>
              <a:ext cx="2723" cy="1478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tângulo 35"/>
          <p:cNvSpPr/>
          <p:nvPr/>
        </p:nvSpPr>
        <p:spPr>
          <a:xfrm>
            <a:off x="9740414" y="4840360"/>
            <a:ext cx="1962066" cy="7826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PUBLICAÇÃO NO DOU</a:t>
            </a:r>
            <a:endParaRPr lang="pt-B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xão reta unidirecional 36"/>
          <p:cNvCxnSpPr>
            <a:stCxn id="36" idx="0"/>
            <a:endCxn id="21" idx="2"/>
          </p:cNvCxnSpPr>
          <p:nvPr/>
        </p:nvCxnSpPr>
        <p:spPr>
          <a:xfrm flipV="1">
            <a:off x="10721447" y="4430632"/>
            <a:ext cx="0" cy="4097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00504"/>
            <a:ext cx="8596668" cy="1320800"/>
          </a:xfrm>
        </p:spPr>
        <p:txBody>
          <a:bodyPr/>
          <a:lstStyle/>
          <a:p>
            <a:r>
              <a:rPr lang="pt-BR" dirty="0" smtClean="0"/>
              <a:t>Taxas que precisam ser previstas</a:t>
            </a:r>
            <a:endParaRPr lang="pt-BR" dirty="0"/>
          </a:p>
        </p:txBody>
      </p:sp>
      <p:pic>
        <p:nvPicPr>
          <p:cNvPr id="1026" name="Picture 2" descr="Taxa de Ressarcimento Institucional 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60" y="2881347"/>
            <a:ext cx="5423188" cy="24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61205" y="1256014"/>
            <a:ext cx="9402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Taxa da Fundação: calculada projeto a projeto. Informar na planilha inicialmente 15%.</a:t>
            </a:r>
          </a:p>
          <a:p>
            <a:endParaRPr lang="pt-BR" sz="2000" dirty="0" smtClean="0"/>
          </a:p>
          <a:p>
            <a:r>
              <a:rPr lang="pt-BR" sz="2000" dirty="0" smtClean="0"/>
              <a:t>Taxa de Ressarcimento Institucional: exigência </a:t>
            </a:r>
            <a:r>
              <a:rPr lang="pt-BR" sz="2000" dirty="0"/>
              <a:t>da </a:t>
            </a:r>
            <a:r>
              <a:rPr lang="pt-BR" sz="2000" dirty="0" smtClean="0"/>
              <a:t>Lei nº </a:t>
            </a:r>
            <a:r>
              <a:rPr lang="pt-BR" sz="2000" dirty="0"/>
              <a:t>8.958/94</a:t>
            </a:r>
          </a:p>
          <a:p>
            <a:r>
              <a:rPr lang="pt-BR" sz="2000" dirty="0" smtClean="0"/>
              <a:t>Regulada no IFSP pelas resoluções nº 54/2016 e 67/2017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053" y="5395455"/>
            <a:ext cx="9301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Nos casos em que a TRI for limitada por Edital que contenha cláusula por adesão ou por regulamentação de Agências Reguladoras, a TRI poderá ser reduzida até o limite estabelecido, devendo ser anexado ao projeto o respectivo Edital ou regulamentação.</a:t>
            </a:r>
          </a:p>
        </p:txBody>
      </p:sp>
    </p:spTree>
    <p:extLst>
      <p:ext uri="{BB962C8B-B14F-4D97-AF65-F5344CB8AC3E}">
        <p14:creationId xmlns:p14="http://schemas.microsoft.com/office/powerpoint/2010/main" val="14883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123" y="0"/>
            <a:ext cx="8596668" cy="1320800"/>
          </a:xfrm>
        </p:spPr>
        <p:txBody>
          <a:bodyPr/>
          <a:lstStyle/>
          <a:p>
            <a:r>
              <a:rPr lang="pt-BR" dirty="0" smtClean="0"/>
              <a:t>Prestação de Serviços – Res. 24/2018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837127"/>
            <a:ext cx="10295466" cy="58985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Art. 2. Os </a:t>
            </a:r>
            <a:r>
              <a:rPr lang="pt-BR" sz="2000" dirty="0">
                <a:solidFill>
                  <a:schemeClr val="tx1"/>
                </a:solidFill>
              </a:rPr>
              <a:t>serviços tecnológicos abrangidos por esta regulamentação são aqueles prestados à comunidade em nome do IFSP a partir da capacitação técnico-científica do Instituto, devendo estar voltados à inovação, ao desenvolvimento tecnológico, à formação profissional, ao aperfeiçoamento e difusão de soluções tecnológicas e na sua disponibilização à sociedade e ao mercado, nos termos da lei nº 10.973/2004. Os serviços tecnológicos poderão consistir em:</a:t>
            </a:r>
          </a:p>
          <a:p>
            <a:pPr marL="400050" lvl="1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I - Consultorias</a:t>
            </a:r>
            <a:r>
              <a:rPr lang="pt-BR" sz="1800" dirty="0">
                <a:solidFill>
                  <a:schemeClr val="tx1"/>
                </a:solidFill>
              </a:rPr>
              <a:t>, auditorias, pareceres, assistência e assessorias;</a:t>
            </a:r>
          </a:p>
          <a:p>
            <a:pPr marL="400050" lvl="1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II - Análises</a:t>
            </a:r>
            <a:r>
              <a:rPr lang="pt-BR" sz="1800" dirty="0">
                <a:solidFill>
                  <a:schemeClr val="tx1"/>
                </a:solidFill>
              </a:rPr>
              <a:t>, ensaios e calibrações de campo e/ou em laboratórios;</a:t>
            </a:r>
          </a:p>
          <a:p>
            <a:pPr marL="400050" lvl="1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III - Produção </a:t>
            </a:r>
            <a:r>
              <a:rPr lang="pt-BR" sz="1800" dirty="0">
                <a:solidFill>
                  <a:schemeClr val="tx1"/>
                </a:solidFill>
              </a:rPr>
              <a:t>ou manutenção de equipamentos;</a:t>
            </a:r>
          </a:p>
          <a:p>
            <a:pPr marL="400050" lvl="1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IV - Produção </a:t>
            </a:r>
            <a:r>
              <a:rPr lang="pt-BR" sz="1800" dirty="0">
                <a:solidFill>
                  <a:schemeClr val="tx1"/>
                </a:solidFill>
              </a:rPr>
              <a:t>de programas e sistemas de computador;</a:t>
            </a:r>
          </a:p>
          <a:p>
            <a:pPr marL="400050" lvl="1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V - Produção </a:t>
            </a:r>
            <a:r>
              <a:rPr lang="pt-BR" sz="1800" dirty="0">
                <a:solidFill>
                  <a:schemeClr val="tx1"/>
                </a:solidFill>
              </a:rPr>
              <a:t>e revisão de material didático e bibliográfico;</a:t>
            </a:r>
          </a:p>
          <a:p>
            <a:pPr marL="400050" lvl="1" indent="0"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VI - Organização </a:t>
            </a:r>
            <a:r>
              <a:rPr lang="pt-BR" sz="1800" dirty="0">
                <a:solidFill>
                  <a:schemeClr val="tx1"/>
                </a:solidFill>
              </a:rPr>
              <a:t>de eventos técnicos e científicos.</a:t>
            </a:r>
          </a:p>
          <a:p>
            <a:pPr marL="0" lv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§1º Para </a:t>
            </a:r>
            <a:r>
              <a:rPr lang="pt-BR" sz="2000" dirty="0">
                <a:solidFill>
                  <a:schemeClr val="tx1"/>
                </a:solidFill>
              </a:rPr>
              <a:t>fins deste regulamento, cursos, treinamentos, palestras e conferências com demandante específico também serão considerados como prestação de serviços tecnológicos. Este regulamento não abrange os cursos regulares de nível técnico, graduação e pós-graduação do IFSP. 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94440"/>
            <a:ext cx="8596668" cy="1320800"/>
          </a:xfrm>
        </p:spPr>
        <p:txBody>
          <a:bodyPr/>
          <a:lstStyle/>
          <a:p>
            <a:r>
              <a:rPr lang="pt-BR" dirty="0" smtClean="0"/>
              <a:t>Taxa de Ressarcimento Institucional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991674"/>
            <a:ext cx="11127345" cy="54992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000" dirty="0" smtClean="0"/>
              <a:t>Art. 12. O </a:t>
            </a:r>
            <a:r>
              <a:rPr lang="pt-BR" sz="2000" dirty="0"/>
              <a:t>projeto deve prever o custo para o IFSP, considerando:</a:t>
            </a:r>
          </a:p>
          <a:p>
            <a:pPr marL="0" lvl="0" indent="0">
              <a:buNone/>
            </a:pPr>
            <a:r>
              <a:rPr lang="pt-BR" sz="2000" dirty="0" smtClean="0"/>
              <a:t>I - O </a:t>
            </a:r>
            <a:r>
              <a:rPr lang="pt-BR" sz="2000" dirty="0"/>
              <a:t>valor aproximado da remuneração dos servidores envolvidos, quando os serviços forem executados durante a jornada de trabalho.</a:t>
            </a:r>
          </a:p>
          <a:p>
            <a:pPr marL="0" lvl="0" indent="0">
              <a:buNone/>
            </a:pPr>
            <a:r>
              <a:rPr lang="pt-BR" sz="2000" dirty="0" smtClean="0"/>
              <a:t>II - O </a:t>
            </a:r>
            <a:r>
              <a:rPr lang="pt-BR" sz="2000" dirty="0"/>
              <a:t>custo dos materiais de consumo, quando adquiridos pelo </a:t>
            </a:r>
            <a:r>
              <a:rPr lang="pt-BR" sz="2000" dirty="0" smtClean="0"/>
              <a:t>IFSP.</a:t>
            </a:r>
          </a:p>
          <a:p>
            <a:pPr marL="0" lvl="0" indent="0">
              <a:buNone/>
            </a:pPr>
            <a:r>
              <a:rPr lang="pt-BR" sz="2000" dirty="0" smtClean="0"/>
              <a:t>III - Outros </a:t>
            </a:r>
            <a:r>
              <a:rPr lang="pt-BR" sz="2000" dirty="0"/>
              <a:t>custos relevantes para o IFSP, devendo ser discriminados no projeto. </a:t>
            </a:r>
          </a:p>
          <a:p>
            <a:pPr marL="0" indent="0">
              <a:buNone/>
            </a:pPr>
            <a:r>
              <a:rPr lang="pt-BR" sz="2000" b="1" dirty="0" smtClean="0"/>
              <a:t>Parágrafo </a:t>
            </a:r>
            <a:r>
              <a:rPr lang="pt-BR" sz="2000" b="1" dirty="0"/>
              <a:t>Único.</a:t>
            </a:r>
            <a:r>
              <a:rPr lang="pt-BR" sz="2000" dirty="0"/>
              <a:t> Esses custos se referem somente a gastos realizados com orçamento próprio do IFSP, não devendo aqui ser incluídas as aplicações dos recursos captados como contrapartida financeira no projeto.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lvl="0" indent="0">
              <a:buNone/>
            </a:pPr>
            <a:r>
              <a:rPr lang="pt-BR" sz="2000" dirty="0" smtClean="0"/>
              <a:t>Art. 13. Sempre </a:t>
            </a:r>
            <a:r>
              <a:rPr lang="pt-BR" sz="2000" dirty="0"/>
              <a:t>que for utilizada Fundação de Apoio para a gestão administrativo-financeira do projeto, deve-se prever o recolhimento da Taxa de Ressarcimento Institucional ao IFSP.</a:t>
            </a:r>
          </a:p>
          <a:p>
            <a:pPr marL="0" indent="0">
              <a:buNone/>
            </a:pPr>
            <a:r>
              <a:rPr lang="pt-BR" sz="2000" b="1" dirty="0"/>
              <a:t>Parágrafo Único. </a:t>
            </a:r>
            <a:r>
              <a:rPr lang="pt-BR" sz="2000" dirty="0"/>
              <a:t>Apenas para os casos previstos nesta resolução, o critério definido conforme regulamentação vigente deverá ser substituído pelo valor total do cálculo do custo para o IFSP previsto no artigo 12, não podendo ser inferior a 10% do valor do projeto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46292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Projeto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825739"/>
            <a:ext cx="8596668" cy="4317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I - 	Prestação de Serviços sob Demanda (Tipo I): quando o projeto prevê a prestação de um serviço para atender a uma demanda específica de uma instituição pública ou privada, com características individualizadas. Nesses casos, a prestação de serviços pode ser realizada por um ou mais </a:t>
            </a:r>
            <a:r>
              <a:rPr lang="pt-BR" sz="2200" dirty="0" err="1" smtClean="0">
                <a:solidFill>
                  <a:schemeClr val="tx1"/>
                </a:solidFill>
              </a:rPr>
              <a:t>câmpus</a:t>
            </a:r>
            <a:r>
              <a:rPr lang="pt-BR" sz="2200" dirty="0" smtClean="0">
                <a:solidFill>
                  <a:schemeClr val="tx1"/>
                </a:solidFill>
              </a:rPr>
              <a:t> e/ou pela reitoria;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II </a:t>
            </a:r>
            <a:r>
              <a:rPr lang="pt-BR" sz="2200" dirty="0">
                <a:solidFill>
                  <a:schemeClr val="tx1"/>
                </a:solidFill>
              </a:rPr>
              <a:t>- 	Prestação de Serviços por Adesão (Tipo II): quando os serviços propostos possuem características definidas, tais como procedimentos, a forma de apresentação dos resultados, contrapartida financeira e custos padronizados, podendo ser prestados para diversas instituições. Nesses casos, a prestação de serviços deve ser realizada integralmente por um único </a:t>
            </a:r>
            <a:r>
              <a:rPr lang="pt-BR" sz="2200" dirty="0" err="1">
                <a:solidFill>
                  <a:schemeClr val="tx1"/>
                </a:solidFill>
              </a:rPr>
              <a:t>câmpus</a:t>
            </a:r>
            <a:r>
              <a:rPr lang="pt-BR" sz="2200" dirty="0">
                <a:solidFill>
                  <a:schemeClr val="tx1"/>
                </a:solidFill>
              </a:rPr>
              <a:t>. </a:t>
            </a:r>
          </a:p>
          <a:p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26468" y="2390126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Direção-geral do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26468" y="4100691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 de Inovação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26468" y="4963042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Procuradoria Jurídica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xão reta unidirecional 15"/>
          <p:cNvCxnSpPr>
            <a:stCxn id="6" idx="2"/>
            <a:endCxn id="85" idx="0"/>
          </p:cNvCxnSpPr>
          <p:nvPr/>
        </p:nvCxnSpPr>
        <p:spPr>
          <a:xfrm>
            <a:off x="1840868" y="3024608"/>
            <a:ext cx="0" cy="224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>
            <a:stCxn id="7" idx="2"/>
            <a:endCxn id="8" idx="0"/>
          </p:cNvCxnSpPr>
          <p:nvPr/>
        </p:nvCxnSpPr>
        <p:spPr>
          <a:xfrm>
            <a:off x="1840868" y="4735173"/>
            <a:ext cx="0" cy="227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em ângulos retos 69"/>
          <p:cNvCxnSpPr>
            <a:stCxn id="8" idx="2"/>
            <a:endCxn id="75" idx="0"/>
          </p:cNvCxnSpPr>
          <p:nvPr/>
        </p:nvCxnSpPr>
        <p:spPr>
          <a:xfrm rot="5400000">
            <a:off x="1690048" y="5748344"/>
            <a:ext cx="301640" cy="127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/>
          <p:cNvSpPr/>
          <p:nvPr/>
        </p:nvSpPr>
        <p:spPr>
          <a:xfrm>
            <a:off x="926468" y="5899164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Assinatura do contrato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926468" y="3249377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câmpus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9" name="Conexão reta unidirecional 88"/>
          <p:cNvCxnSpPr>
            <a:stCxn id="85" idx="2"/>
            <a:endCxn id="7" idx="0"/>
          </p:cNvCxnSpPr>
          <p:nvPr/>
        </p:nvCxnSpPr>
        <p:spPr>
          <a:xfrm>
            <a:off x="1840868" y="3883859"/>
            <a:ext cx="0" cy="216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613056" y="6348980"/>
            <a:ext cx="502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*Apenas quando envolver Fundação de Apoio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81594" y="852790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Tipo I: Por Demanda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677334" y="133077"/>
            <a:ext cx="8596668" cy="719713"/>
          </a:xfrm>
        </p:spPr>
        <p:txBody>
          <a:bodyPr/>
          <a:lstStyle/>
          <a:p>
            <a:r>
              <a:rPr lang="pt-BR" dirty="0" smtClean="0"/>
              <a:t>Tramitação da Prestação de Serviços</a:t>
            </a:r>
            <a:endParaRPr lang="pt-BR" dirty="0"/>
          </a:p>
        </p:txBody>
      </p:sp>
      <p:sp>
        <p:nvSpPr>
          <p:cNvPr id="33" name="Marcador de Posição de Conteúdo 2"/>
          <p:cNvSpPr>
            <a:spLocks noGrp="1"/>
          </p:cNvSpPr>
          <p:nvPr>
            <p:ph idx="1"/>
          </p:nvPr>
        </p:nvSpPr>
        <p:spPr>
          <a:xfrm>
            <a:off x="3086456" y="1825739"/>
            <a:ext cx="6187546" cy="4317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Tipo I - Prestação de Serviços sob Demanda: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quando o projeto prevê a prestação de um serviço para atender a uma demanda específica de uma instituição pública ou privada, com características individualizadas. Nesses casos, a prestação de serviços pode ser realizada por um ou mais </a:t>
            </a:r>
            <a:r>
              <a:rPr lang="pt-BR" sz="2200" dirty="0" err="1" smtClean="0">
                <a:solidFill>
                  <a:schemeClr val="tx1"/>
                </a:solidFill>
              </a:rPr>
              <a:t>câmpus</a:t>
            </a:r>
            <a:r>
              <a:rPr lang="pt-BR" sz="2200" dirty="0" smtClean="0">
                <a:solidFill>
                  <a:schemeClr val="tx1"/>
                </a:solidFill>
              </a:rPr>
              <a:t> e/ou pela reitoria;</a:t>
            </a:r>
          </a:p>
          <a:p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32818" y="1518919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xão reta unidirecional 15"/>
          <p:cNvCxnSpPr>
            <a:stCxn id="15" idx="2"/>
          </p:cNvCxnSpPr>
          <p:nvPr/>
        </p:nvCxnSpPr>
        <p:spPr>
          <a:xfrm>
            <a:off x="1847218" y="2153401"/>
            <a:ext cx="0" cy="224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54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2276371" y="1309023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Direção-geral do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276371" y="3019588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 de Inovação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276371" y="3881939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Procuradoria Jurídica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exão reta unidirecional 22"/>
          <p:cNvCxnSpPr>
            <a:stCxn id="20" idx="2"/>
            <a:endCxn id="27" idx="0"/>
          </p:cNvCxnSpPr>
          <p:nvPr/>
        </p:nvCxnSpPr>
        <p:spPr>
          <a:xfrm>
            <a:off x="3190771" y="1943505"/>
            <a:ext cx="0" cy="224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unidirecional 23"/>
          <p:cNvCxnSpPr>
            <a:stCxn id="21" idx="2"/>
            <a:endCxn id="22" idx="0"/>
          </p:cNvCxnSpPr>
          <p:nvPr/>
        </p:nvCxnSpPr>
        <p:spPr>
          <a:xfrm>
            <a:off x="3190771" y="3654070"/>
            <a:ext cx="0" cy="227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/>
          <p:cNvSpPr/>
          <p:nvPr/>
        </p:nvSpPr>
        <p:spPr>
          <a:xfrm>
            <a:off x="4357874" y="5135302"/>
            <a:ext cx="2265340" cy="1131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Assinatura do Termo de Adesão, com cada empresa que queira aderir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2276371" y="2168274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 de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câmpus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xão reta unidirecional 27"/>
          <p:cNvCxnSpPr>
            <a:stCxn id="27" idx="2"/>
            <a:endCxn id="21" idx="0"/>
          </p:cNvCxnSpPr>
          <p:nvPr/>
        </p:nvCxnSpPr>
        <p:spPr>
          <a:xfrm>
            <a:off x="3190771" y="2802756"/>
            <a:ext cx="0" cy="216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128014" y="865314"/>
            <a:ext cx="21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Tipo II: Por Adesão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59336" y="5128811"/>
            <a:ext cx="1644436" cy="1416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 com Fundação, gerindo o projeto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043822" y="5139569"/>
            <a:ext cx="1799045" cy="1416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Chamada pública dos serviços ofertados nesta modalidade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xão reta unidirecional 11"/>
          <p:cNvCxnSpPr>
            <a:stCxn id="22" idx="2"/>
          </p:cNvCxnSpPr>
          <p:nvPr/>
        </p:nvCxnSpPr>
        <p:spPr>
          <a:xfrm flipH="1">
            <a:off x="2128014" y="4516421"/>
            <a:ext cx="1062757" cy="543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27649" y="4559624"/>
            <a:ext cx="189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Início do Projeto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918756" y="4603725"/>
            <a:ext cx="22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longo do Projeto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xão reta unidirecional 14"/>
          <p:cNvCxnSpPr>
            <a:stCxn id="22" idx="2"/>
          </p:cNvCxnSpPr>
          <p:nvPr/>
        </p:nvCxnSpPr>
        <p:spPr>
          <a:xfrm>
            <a:off x="3190771" y="4516421"/>
            <a:ext cx="2299773" cy="543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677334" y="133077"/>
            <a:ext cx="8596668" cy="719713"/>
          </a:xfrm>
        </p:spPr>
        <p:txBody>
          <a:bodyPr/>
          <a:lstStyle/>
          <a:p>
            <a:r>
              <a:rPr lang="pt-BR" dirty="0" smtClean="0"/>
              <a:t>Tramitação da Prestação de Serviços</a:t>
            </a:r>
            <a:endParaRPr lang="pt-BR" dirty="0"/>
          </a:p>
        </p:txBody>
      </p:sp>
      <p:sp>
        <p:nvSpPr>
          <p:cNvPr id="33" name="Marcador de Posição de Conteúdo 2"/>
          <p:cNvSpPr>
            <a:spLocks noGrp="1"/>
          </p:cNvSpPr>
          <p:nvPr>
            <p:ph idx="1"/>
          </p:nvPr>
        </p:nvSpPr>
        <p:spPr>
          <a:xfrm>
            <a:off x="4881092" y="1112648"/>
            <a:ext cx="6503832" cy="3124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Tipo II </a:t>
            </a:r>
            <a:r>
              <a:rPr lang="pt-BR" sz="2200" dirty="0">
                <a:solidFill>
                  <a:schemeClr val="tx1"/>
                </a:solidFill>
              </a:rPr>
              <a:t>- </a:t>
            </a:r>
            <a:r>
              <a:rPr lang="pt-BR" sz="2200" dirty="0" smtClean="0">
                <a:solidFill>
                  <a:schemeClr val="tx1"/>
                </a:solidFill>
              </a:rPr>
              <a:t>Prestação </a:t>
            </a:r>
            <a:r>
              <a:rPr lang="pt-BR" sz="2200" dirty="0">
                <a:solidFill>
                  <a:schemeClr val="tx1"/>
                </a:solidFill>
              </a:rPr>
              <a:t>de Serviços por </a:t>
            </a:r>
            <a:r>
              <a:rPr lang="pt-BR" sz="2200" dirty="0" smtClean="0">
                <a:solidFill>
                  <a:schemeClr val="tx1"/>
                </a:solidFill>
              </a:rPr>
              <a:t>Adesão: 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tx1"/>
                </a:solidFill>
              </a:rPr>
              <a:t>quando </a:t>
            </a:r>
            <a:r>
              <a:rPr lang="pt-BR" sz="2200" dirty="0">
                <a:solidFill>
                  <a:schemeClr val="tx1"/>
                </a:solidFill>
              </a:rPr>
              <a:t>os serviços propostos possuem características definidas, tais como procedimentos, a forma de apresentação dos resultados, contrapartida financeira e custos padronizados, podendo ser prestados para diversas instituições. Nesses casos, a prestação de serviços deve ser realizada integralmente por um único </a:t>
            </a:r>
            <a:r>
              <a:rPr lang="pt-BR" sz="2200" dirty="0" err="1">
                <a:solidFill>
                  <a:schemeClr val="tx1"/>
                </a:solidFill>
              </a:rPr>
              <a:t>câmpus</a:t>
            </a:r>
            <a:r>
              <a:rPr lang="pt-BR" sz="2200" dirty="0">
                <a:solidFill>
                  <a:schemeClr val="tx1"/>
                </a:solidFill>
              </a:rPr>
              <a:t>. </a:t>
            </a:r>
          </a:p>
          <a:p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15022" y="1309023"/>
            <a:ext cx="1828800" cy="634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Proponente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de seta reta 2"/>
          <p:cNvCxnSpPr>
            <a:stCxn id="19" idx="3"/>
            <a:endCxn id="20" idx="1"/>
          </p:cNvCxnSpPr>
          <p:nvPr/>
        </p:nvCxnSpPr>
        <p:spPr>
          <a:xfrm>
            <a:off x="2043822" y="1626264"/>
            <a:ext cx="2325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ve direita 3"/>
          <p:cNvSpPr/>
          <p:nvPr/>
        </p:nvSpPr>
        <p:spPr>
          <a:xfrm>
            <a:off x="7302321" y="5705341"/>
            <a:ext cx="141668" cy="8371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495505" y="5939238"/>
            <a:ext cx="484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Depois que o projeto foi aprovado e assinado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9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bg1">
                    <a:lumMod val="65000"/>
                  </a:schemeClr>
                </a:solidFill>
              </a:rPr>
              <a:t>A Agência de Inovação e Transferência de Tecnologia do IFSP</a:t>
            </a:r>
          </a:p>
          <a:p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Regulamentações para Projetos com Captação de Recursos de Empresas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Prospecção de projetos de inovação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01" y="277093"/>
            <a:ext cx="9368188" cy="1320800"/>
          </a:xfrm>
        </p:spPr>
        <p:txBody>
          <a:bodyPr/>
          <a:lstStyle/>
          <a:p>
            <a:r>
              <a:rPr lang="pt-BR" dirty="0" smtClean="0"/>
              <a:t>Agência de Inovação e Transferência de Tecnologia do IFSP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593971" y="2331076"/>
            <a:ext cx="2665927" cy="770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Conselho de Inovação Tecnológica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335617" y="2987899"/>
            <a:ext cx="2665926" cy="772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Diretoria Executiva INOVA IFSP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966163" y="4262907"/>
            <a:ext cx="1944710" cy="102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NUPAR – Núcleo de Parcerias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203065" y="4262907"/>
            <a:ext cx="2118566" cy="1019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NIT – Núcleo de Inovação Tecnológica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335617" y="1788022"/>
            <a:ext cx="2665927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Gabinete</a:t>
            </a:r>
            <a:endParaRPr lang="pt-BR" sz="2000" dirty="0">
              <a:solidFill>
                <a:schemeClr val="tx1"/>
              </a:solidFill>
            </a:endParaRPr>
          </a:p>
        </p:txBody>
      </p:sp>
      <p:cxnSp>
        <p:nvCxnSpPr>
          <p:cNvPr id="5" name="Conector angulado 4"/>
          <p:cNvCxnSpPr>
            <a:stCxn id="35" idx="2"/>
            <a:endCxn id="26" idx="0"/>
          </p:cNvCxnSpPr>
          <p:nvPr/>
        </p:nvCxnSpPr>
        <p:spPr>
          <a:xfrm rot="5400000">
            <a:off x="4397054" y="2716372"/>
            <a:ext cx="543054" cy="1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35" idx="2"/>
            <a:endCxn id="3" idx="1"/>
          </p:cNvCxnSpPr>
          <p:nvPr/>
        </p:nvCxnSpPr>
        <p:spPr>
          <a:xfrm rot="16200000" flipH="1">
            <a:off x="5495513" y="1617913"/>
            <a:ext cx="271527" cy="192539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>
            <a:stCxn id="26" idx="2"/>
            <a:endCxn id="28" idx="0"/>
          </p:cNvCxnSpPr>
          <p:nvPr/>
        </p:nvCxnSpPr>
        <p:spPr>
          <a:xfrm rot="5400000">
            <a:off x="3552414" y="3146740"/>
            <a:ext cx="502271" cy="17300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stCxn id="26" idx="2"/>
            <a:endCxn id="31" idx="0"/>
          </p:cNvCxnSpPr>
          <p:nvPr/>
        </p:nvCxnSpPr>
        <p:spPr>
          <a:xfrm rot="16200000" flipH="1">
            <a:off x="5214329" y="3214887"/>
            <a:ext cx="502271" cy="159376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838290" y="3243975"/>
            <a:ext cx="2255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Alexandre </a:t>
            </a:r>
            <a:r>
              <a:rPr lang="pt-BR" sz="2000" dirty="0" err="1" smtClean="0"/>
              <a:t>Chahad</a:t>
            </a:r>
            <a:endParaRPr lang="pt-BR" sz="2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437540" y="3687258"/>
            <a:ext cx="30877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/>
              <a:t>Adalton</a:t>
            </a:r>
            <a:r>
              <a:rPr lang="pt-BR" sz="2000" dirty="0" smtClean="0"/>
              <a:t> </a:t>
            </a:r>
            <a:r>
              <a:rPr lang="pt-BR" sz="2000" dirty="0" smtClean="0"/>
              <a:t>Ozaki</a:t>
            </a:r>
          </a:p>
          <a:p>
            <a:r>
              <a:rPr lang="pt-BR" sz="2000" dirty="0" smtClean="0"/>
              <a:t>Ana Paula D. de Brito</a:t>
            </a:r>
          </a:p>
          <a:p>
            <a:r>
              <a:rPr lang="pt-BR" sz="2000" dirty="0" smtClean="0"/>
              <a:t>Camilo Bogado</a:t>
            </a:r>
          </a:p>
          <a:p>
            <a:r>
              <a:rPr lang="pt-BR" sz="2000" dirty="0" smtClean="0"/>
              <a:t>Daniel </a:t>
            </a:r>
            <a:r>
              <a:rPr lang="pt-BR" sz="2000" dirty="0" err="1" smtClean="0"/>
              <a:t>Bristot</a:t>
            </a:r>
            <a:endParaRPr lang="pt-BR" sz="2000" dirty="0" smtClean="0"/>
          </a:p>
          <a:p>
            <a:r>
              <a:rPr lang="pt-BR" sz="2000" dirty="0" smtClean="0"/>
              <a:t>Eder </a:t>
            </a:r>
            <a:r>
              <a:rPr lang="pt-BR" sz="2000" dirty="0" err="1" smtClean="0"/>
              <a:t>Sacconi</a:t>
            </a:r>
            <a:r>
              <a:rPr lang="pt-BR" sz="2000" dirty="0" smtClean="0"/>
              <a:t> (Inova/PRP)</a:t>
            </a:r>
            <a:endParaRPr lang="pt-BR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528034" y="5391369"/>
            <a:ext cx="9942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Resoluções do IFSP:</a:t>
            </a:r>
          </a:p>
          <a:p>
            <a:r>
              <a:rPr lang="pt-BR" sz="2000" dirty="0" smtClean="0"/>
              <a:t>159/2017: Cria a Agência de Inovação e Transferência de Tecnologia do IFSP</a:t>
            </a:r>
          </a:p>
          <a:p>
            <a:r>
              <a:rPr lang="pt-BR" sz="2000" dirty="0" smtClean="0"/>
              <a:t>431/2011: Cria o Núcleo de Inovação Tecnológica e regulamenta a política de propriedade intelectual do IFSP</a:t>
            </a:r>
          </a:p>
        </p:txBody>
      </p:sp>
    </p:spTree>
    <p:extLst>
      <p:ext uri="{BB962C8B-B14F-4D97-AF65-F5344CB8AC3E}">
        <p14:creationId xmlns:p14="http://schemas.microsoft.com/office/powerpoint/2010/main" val="16746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126" y="2270974"/>
            <a:ext cx="8634092" cy="3060879"/>
          </a:xfrm>
        </p:spPr>
        <p:txBody>
          <a:bodyPr>
            <a:normAutofit/>
          </a:bodyPr>
          <a:lstStyle/>
          <a:p>
            <a:r>
              <a:rPr lang="pt-BR" b="1" dirty="0" smtClean="0"/>
              <a:t>Como gerar demanda?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Como vencer as barreiras colocadas pela empresa?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444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34" y="0"/>
            <a:ext cx="9582131" cy="6858000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877453" y="4802908"/>
            <a:ext cx="1006763" cy="544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6200000" flipH="1">
            <a:off x="9550401" y="1547091"/>
            <a:ext cx="771236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85799" y="13636"/>
            <a:ext cx="5069541" cy="72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prp.ifsp.edu.br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69" y="0"/>
            <a:ext cx="9582131" cy="68580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4304145" y="1413164"/>
            <a:ext cx="517238" cy="36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304145" y="3059547"/>
            <a:ext cx="517238" cy="36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4304145" y="5269346"/>
            <a:ext cx="517238" cy="369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80534" y="1189571"/>
            <a:ext cx="3303539" cy="8166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Slides do </a:t>
            </a:r>
            <a:r>
              <a:rPr lang="pt-BR" sz="2400" dirty="0" smtClean="0">
                <a:solidFill>
                  <a:schemeClr val="bg1"/>
                </a:solidFill>
              </a:rPr>
              <a:t>Treinamento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80534" y="2835954"/>
            <a:ext cx="3303539" cy="8166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Gravação </a:t>
            </a:r>
            <a:r>
              <a:rPr lang="pt-BR" sz="2400" dirty="0">
                <a:solidFill>
                  <a:schemeClr val="bg1"/>
                </a:solidFill>
              </a:rPr>
              <a:t>do </a:t>
            </a:r>
            <a:r>
              <a:rPr lang="pt-BR" sz="2400" dirty="0" smtClean="0">
                <a:solidFill>
                  <a:schemeClr val="bg1"/>
                </a:solidFill>
              </a:rPr>
              <a:t>Treinamento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5565" y="4438658"/>
            <a:ext cx="3888508" cy="21745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 smtClean="0">
                <a:solidFill>
                  <a:schemeClr val="bg1"/>
                </a:solidFill>
              </a:rPr>
              <a:t>“kit” para prospecção:</a:t>
            </a:r>
          </a:p>
          <a:p>
            <a:pPr marL="457200" indent="-457200">
              <a:buAutoNum type="arabicParenR"/>
            </a:pPr>
            <a:r>
              <a:rPr lang="pt-BR" sz="2400" dirty="0" err="1" smtClean="0">
                <a:solidFill>
                  <a:schemeClr val="bg1"/>
                </a:solidFill>
              </a:rPr>
              <a:t>Video</a:t>
            </a:r>
            <a:r>
              <a:rPr lang="pt-BR" sz="2400" dirty="0" smtClean="0">
                <a:solidFill>
                  <a:schemeClr val="bg1"/>
                </a:solidFill>
              </a:rPr>
              <a:t> do IFSP</a:t>
            </a:r>
          </a:p>
          <a:p>
            <a:pPr marL="457200" indent="-457200">
              <a:buAutoNum type="arabicParenR"/>
            </a:pPr>
            <a:r>
              <a:rPr lang="pt-BR" sz="2400" dirty="0" smtClean="0">
                <a:solidFill>
                  <a:schemeClr val="bg1"/>
                </a:solidFill>
              </a:rPr>
              <a:t>Folder</a:t>
            </a:r>
          </a:p>
          <a:p>
            <a:pPr marL="457200" indent="-457200">
              <a:buAutoNum type="arabicParenR"/>
            </a:pPr>
            <a:r>
              <a:rPr lang="pt-BR" sz="2400" dirty="0" smtClean="0">
                <a:solidFill>
                  <a:schemeClr val="bg1"/>
                </a:solidFill>
              </a:rPr>
              <a:t>Slides para abordagem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4280" y="1717963"/>
            <a:ext cx="4830735" cy="49691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Materiais para abordagem</a:t>
            </a:r>
          </a:p>
          <a:p>
            <a:pPr lvl="1"/>
            <a:r>
              <a:rPr lang="pt-BR" sz="2200" dirty="0" smtClean="0"/>
              <a:t>Portfólio (PDF para impressão no Campus)</a:t>
            </a:r>
          </a:p>
          <a:p>
            <a:pPr lvl="2"/>
            <a:r>
              <a:rPr lang="pt-BR" sz="2200" dirty="0" smtClean="0"/>
              <a:t>Este material será aperfeiçoado. Esta é uma primeira versão</a:t>
            </a:r>
          </a:p>
          <a:p>
            <a:pPr lvl="1"/>
            <a:r>
              <a:rPr lang="pt-BR" sz="2200" dirty="0" err="1" smtClean="0"/>
              <a:t>Video</a:t>
            </a:r>
            <a:r>
              <a:rPr lang="pt-BR" sz="2200" dirty="0" smtClean="0"/>
              <a:t> Institucional</a:t>
            </a:r>
          </a:p>
          <a:p>
            <a:pPr lvl="1"/>
            <a:r>
              <a:rPr lang="pt-BR" sz="2200" dirty="0" smtClean="0"/>
              <a:t>Apresentação em Power Point institucional</a:t>
            </a:r>
            <a:endParaRPr lang="pt-BR" sz="22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dirty="0" smtClean="0"/>
              <a:t>Abordagem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0"/>
            <a:ext cx="6153150" cy="7067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38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que está em elaboração pela INOVA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>
                <a:solidFill>
                  <a:schemeClr val="tx1"/>
                </a:solidFill>
              </a:rPr>
              <a:t>Criação do API – </a:t>
            </a:r>
            <a:r>
              <a:rPr lang="pt-BR" sz="2200" b="1" u="sng" dirty="0" smtClean="0">
                <a:solidFill>
                  <a:schemeClr val="tx1"/>
                </a:solidFill>
              </a:rPr>
              <a:t>A</a:t>
            </a:r>
            <a:r>
              <a:rPr lang="pt-BR" sz="2200" dirty="0" smtClean="0">
                <a:solidFill>
                  <a:schemeClr val="tx1"/>
                </a:solidFill>
              </a:rPr>
              <a:t>gente de </a:t>
            </a:r>
            <a:r>
              <a:rPr lang="pt-BR" sz="2200" b="1" u="sng" dirty="0" smtClean="0">
                <a:solidFill>
                  <a:schemeClr val="tx1"/>
                </a:solidFill>
              </a:rPr>
              <a:t>P</a:t>
            </a:r>
            <a:r>
              <a:rPr lang="pt-BR" sz="2200" dirty="0" smtClean="0">
                <a:solidFill>
                  <a:schemeClr val="tx1"/>
                </a:solidFill>
              </a:rPr>
              <a:t>rospecção de projetos de </a:t>
            </a:r>
            <a:r>
              <a:rPr lang="pt-BR" sz="2200" b="1" u="sng" dirty="0" smtClean="0">
                <a:solidFill>
                  <a:schemeClr val="tx1"/>
                </a:solidFill>
              </a:rPr>
              <a:t>I</a:t>
            </a:r>
            <a:r>
              <a:rPr lang="pt-BR" sz="2200" dirty="0" smtClean="0">
                <a:solidFill>
                  <a:schemeClr val="tx1"/>
                </a:solidFill>
              </a:rPr>
              <a:t>novação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Pode ser o Coordenador de Pesquisa e Inovação, de Extensão ou mesmo outro servidor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O ideal é ter experiência no relacionamento com empresas, tendo atuado em vendas ou pré-vendas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Auxiliará os pesquisadores em geral na abordagem com o arranjo produtivo local</a:t>
            </a:r>
          </a:p>
          <a:p>
            <a:pPr lvl="1"/>
            <a:r>
              <a:rPr lang="pt-BR" sz="2200" dirty="0" smtClean="0">
                <a:solidFill>
                  <a:schemeClr val="tx1"/>
                </a:solidFill>
              </a:rPr>
              <a:t>Receberá treinamento da Inova em metodologia para prospecção e captação de projetos</a:t>
            </a:r>
            <a:endParaRPr lang="pt-BR" sz="2200" dirty="0" smtClean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3585" y="694437"/>
            <a:ext cx="10657184" cy="1438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Prospecção para Geração de Oportunidades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3392" y="2396128"/>
            <a:ext cx="10657184" cy="1464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das Oportunidades (Pipeline de Captação)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1081717" y="1126486"/>
            <a:ext cx="2421995" cy="86409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Prospecção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1373955" y="2780928"/>
            <a:ext cx="2229973" cy="93610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3732204" y="2794782"/>
            <a:ext cx="2229973" cy="93610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Projeto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6132471" y="2780928"/>
            <a:ext cx="2229973" cy="93610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Negociação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uxograma: Decisão 9"/>
          <p:cNvSpPr/>
          <p:nvPr/>
        </p:nvSpPr>
        <p:spPr>
          <a:xfrm>
            <a:off x="5584938" y="1211310"/>
            <a:ext cx="1086652" cy="711633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angulado 11"/>
          <p:cNvCxnSpPr>
            <a:stCxn id="10" idx="2"/>
            <a:endCxn id="3" idx="1"/>
          </p:cNvCxnSpPr>
          <p:nvPr/>
        </p:nvCxnSpPr>
        <p:spPr>
          <a:xfrm rot="5400000">
            <a:off x="3088090" y="208807"/>
            <a:ext cx="1326038" cy="4754309"/>
          </a:xfrm>
          <a:prstGeom prst="bentConnector4">
            <a:avLst>
              <a:gd name="adj1" fmla="val 26082"/>
              <a:gd name="adj2" fmla="val 10641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279826" y="170254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3503712" y="1549240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299049" y="119779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 de seta reta 30"/>
          <p:cNvCxnSpPr>
            <a:stCxn id="10" idx="3"/>
          </p:cNvCxnSpPr>
          <p:nvPr/>
        </p:nvCxnSpPr>
        <p:spPr>
          <a:xfrm>
            <a:off x="6671590" y="1567126"/>
            <a:ext cx="1437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ntágono 49"/>
          <p:cNvSpPr/>
          <p:nvPr/>
        </p:nvSpPr>
        <p:spPr>
          <a:xfrm>
            <a:off x="8109527" y="1117193"/>
            <a:ext cx="2421995" cy="86409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na Base de Leads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Pentágono 50"/>
          <p:cNvSpPr/>
          <p:nvPr/>
        </p:nvSpPr>
        <p:spPr>
          <a:xfrm>
            <a:off x="8474539" y="2794782"/>
            <a:ext cx="2229973" cy="93610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Fechamento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Pentágono 51"/>
          <p:cNvSpPr/>
          <p:nvPr/>
        </p:nvSpPr>
        <p:spPr>
          <a:xfrm>
            <a:off x="657452" y="4077072"/>
            <a:ext cx="11103177" cy="24482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Fechamento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luxograma: Decisão 56"/>
          <p:cNvSpPr/>
          <p:nvPr/>
        </p:nvSpPr>
        <p:spPr>
          <a:xfrm>
            <a:off x="1864852" y="4937884"/>
            <a:ext cx="855725" cy="481372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entágono 57"/>
          <p:cNvSpPr/>
          <p:nvPr/>
        </p:nvSpPr>
        <p:spPr>
          <a:xfrm>
            <a:off x="6742091" y="4437112"/>
            <a:ext cx="3578379" cy="57939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Acordo de Cooperação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entágono 58"/>
          <p:cNvSpPr/>
          <p:nvPr/>
        </p:nvSpPr>
        <p:spPr>
          <a:xfrm>
            <a:off x="6742091" y="5085184"/>
            <a:ext cx="3578379" cy="57606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Prestação de Serviços Tecnológicos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Pentágono 59"/>
          <p:cNvSpPr/>
          <p:nvPr/>
        </p:nvSpPr>
        <p:spPr>
          <a:xfrm>
            <a:off x="6742091" y="5728084"/>
            <a:ext cx="3578379" cy="65324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Projeto de Pesquisa e Desenvolvimento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ector angulado 61"/>
          <p:cNvCxnSpPr>
            <a:stCxn id="57" idx="0"/>
            <a:endCxn id="58" idx="1"/>
          </p:cNvCxnSpPr>
          <p:nvPr/>
        </p:nvCxnSpPr>
        <p:spPr>
          <a:xfrm rot="5400000" flipH="1" flipV="1">
            <a:off x="4411867" y="2607659"/>
            <a:ext cx="211075" cy="444937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2159563" y="433903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ector angulado 69"/>
          <p:cNvCxnSpPr>
            <a:stCxn id="57" idx="2"/>
            <a:endCxn id="75" idx="1"/>
          </p:cNvCxnSpPr>
          <p:nvPr/>
        </p:nvCxnSpPr>
        <p:spPr>
          <a:xfrm rot="16200000" flipH="1">
            <a:off x="2548134" y="5163836"/>
            <a:ext cx="308828" cy="81966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luxograma: Decisão 74"/>
          <p:cNvSpPr/>
          <p:nvPr/>
        </p:nvSpPr>
        <p:spPr>
          <a:xfrm>
            <a:off x="3112382" y="5438981"/>
            <a:ext cx="762195" cy="578206"/>
          </a:xfrm>
          <a:prstGeom prst="flowChartDecisi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ector angulado 76"/>
          <p:cNvCxnSpPr>
            <a:stCxn id="75" idx="0"/>
            <a:endCxn id="59" idx="1"/>
          </p:cNvCxnSpPr>
          <p:nvPr/>
        </p:nvCxnSpPr>
        <p:spPr>
          <a:xfrm rot="5400000" flipH="1" flipV="1">
            <a:off x="5084904" y="3781794"/>
            <a:ext cx="65765" cy="324861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angulado 78"/>
          <p:cNvCxnSpPr>
            <a:stCxn id="75" idx="2"/>
            <a:endCxn id="60" idx="1"/>
          </p:cNvCxnSpPr>
          <p:nvPr/>
        </p:nvCxnSpPr>
        <p:spPr>
          <a:xfrm rot="16200000" flipH="1">
            <a:off x="5099027" y="4411641"/>
            <a:ext cx="37519" cy="324861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/>
          <p:cNvSpPr txBox="1"/>
          <p:nvPr/>
        </p:nvSpPr>
        <p:spPr>
          <a:xfrm>
            <a:off x="2159564" y="57280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3311691" y="5013176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Art. 8º Lei 10.973/2004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3316356" y="6021288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Art. 9º Lei 10.973/2004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riângulo isósceles 93"/>
          <p:cNvSpPr/>
          <p:nvPr/>
        </p:nvSpPr>
        <p:spPr>
          <a:xfrm>
            <a:off x="657451" y="3730888"/>
            <a:ext cx="9874071" cy="346185"/>
          </a:xfrm>
          <a:prstGeom prst="triangle">
            <a:avLst>
              <a:gd name="adj" fmla="val 9162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CaixaDeTexto 94"/>
          <p:cNvSpPr txBox="1"/>
          <p:nvPr/>
        </p:nvSpPr>
        <p:spPr>
          <a:xfrm>
            <a:off x="623392" y="4809926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Contra-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partida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financeira?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4463819" y="148652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Gerou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1530882" y="11253"/>
            <a:ext cx="886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Proposta em Estudo pela Inova de Framework para Prospecção e Captação de 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Projetos de Pesquisa, Desenvolvimento e Inovação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77334" y="2160589"/>
            <a:ext cx="8723520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 de Inovação e Transferência </a:t>
            </a:r>
            <a:r>
              <a:rPr lang="pt-BR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Tecnologia do IFSP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(11) 3775-4570 / 3775-4569</a:t>
            </a: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inova@ifsp.edu.br</a:t>
            </a:r>
          </a:p>
        </p:txBody>
      </p:sp>
      <p:sp>
        <p:nvSpPr>
          <p:cNvPr id="4" name="Retângulo 3"/>
          <p:cNvSpPr/>
          <p:nvPr/>
        </p:nvSpPr>
        <p:spPr>
          <a:xfrm>
            <a:off x="772732" y="4700788"/>
            <a:ext cx="5203065" cy="128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Provisoriamente, devido à reforma, atendendo no Ramal 4642</a:t>
            </a:r>
            <a:endParaRPr lang="pt-BR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Portfólio de PI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8" y="1743667"/>
            <a:ext cx="8859486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7868992" y="399245"/>
            <a:ext cx="1931831" cy="108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6200000">
            <a:off x="121815" y="6108342"/>
            <a:ext cx="958403" cy="540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18964" y="653787"/>
            <a:ext cx="2933164" cy="7261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Inova.ifsp.edu.br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81" y="3792321"/>
            <a:ext cx="4598519" cy="3065679"/>
          </a:xfrm>
          <a:prstGeom prst="rect">
            <a:avLst/>
          </a:prstGeom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521885" y="1642834"/>
            <a:ext cx="6529663" cy="53911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dirty="0" smtClean="0"/>
              <a:t>É uma </a:t>
            </a:r>
            <a:r>
              <a:rPr lang="pt-BR" dirty="0" err="1" smtClean="0"/>
              <a:t>pré</a:t>
            </a:r>
            <a:r>
              <a:rPr lang="pt-BR" dirty="0" smtClean="0"/>
              <a:t>-incubadora para incentivar o empreendedorismo. O objetivo é desenvolver pesquisas em torno de ideias de novos produtos/serviços com potencial para geração de novas empresas.</a:t>
            </a:r>
          </a:p>
          <a:p>
            <a:pPr marL="0" indent="0">
              <a:buNone/>
            </a:pPr>
            <a:r>
              <a:rPr lang="pt-BR" dirty="0" smtClean="0"/>
              <a:t>Unidades abertas:</a:t>
            </a:r>
          </a:p>
          <a:p>
            <a:r>
              <a:rPr lang="pt-BR" dirty="0" smtClean="0"/>
              <a:t>Suzano</a:t>
            </a:r>
          </a:p>
          <a:p>
            <a:r>
              <a:rPr lang="pt-BR" dirty="0" smtClean="0"/>
              <a:t>Registro</a:t>
            </a:r>
          </a:p>
          <a:p>
            <a:r>
              <a:rPr lang="pt-BR" dirty="0" smtClean="0"/>
              <a:t>São Paulo</a:t>
            </a:r>
          </a:p>
          <a:p>
            <a:r>
              <a:rPr lang="pt-BR" dirty="0" smtClean="0"/>
              <a:t>Sertãozinho</a:t>
            </a:r>
          </a:p>
          <a:p>
            <a:pPr marL="0" indent="0">
              <a:buFont typeface="Wingdings 3" charset="2"/>
              <a:buNone/>
            </a:pPr>
            <a:r>
              <a:rPr lang="pt-BR" dirty="0" err="1" smtClean="0"/>
              <a:t>Câmpus</a:t>
            </a:r>
            <a:r>
              <a:rPr lang="pt-BR" dirty="0" smtClean="0"/>
              <a:t> interessados podem entrar em contato com inova@ifsp.edu.br</a:t>
            </a:r>
          </a:p>
          <a:p>
            <a:pPr marL="0" indent="0">
              <a:buFont typeface="Wingdings 3" charset="2"/>
              <a:buNone/>
            </a:pPr>
            <a:r>
              <a:rPr lang="pt-BR" dirty="0" smtClean="0"/>
              <a:t>Regulamentação: Resolução 925/2013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48" y="813816"/>
            <a:ext cx="4943820" cy="3295880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Hotel de Projetos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28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2605" y="3843701"/>
            <a:ext cx="11786211" cy="3065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Evento promovido pela PRP e PRX, 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com dois objetivos: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a) Aproximar o arranjo produtivo local do IFSP, visando gerar projetos de pesquisa e extensão</a:t>
            </a:r>
          </a:p>
          <a:p>
            <a:pPr marL="400050" lvl="1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b) Com os servidores, esclarecer sobre os trâmites e regulamentos para projetos de pesquisa e extensão.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Já foi realizado também </a:t>
            </a:r>
            <a:r>
              <a:rPr lang="pt-BR" sz="2000" dirty="0">
                <a:solidFill>
                  <a:schemeClr val="tx1"/>
                </a:solidFill>
              </a:rPr>
              <a:t>em Itapetininga (</a:t>
            </a:r>
            <a:r>
              <a:rPr lang="pt-BR" sz="2000" dirty="0" smtClean="0">
                <a:solidFill>
                  <a:schemeClr val="tx1"/>
                </a:solidFill>
              </a:rPr>
              <a:t>16/10), </a:t>
            </a:r>
            <a:r>
              <a:rPr lang="pt-BR" sz="2000" dirty="0">
                <a:solidFill>
                  <a:schemeClr val="tx1"/>
                </a:solidFill>
              </a:rPr>
              <a:t>Salto (</a:t>
            </a:r>
            <a:r>
              <a:rPr lang="pt-BR" sz="2000" dirty="0" smtClean="0">
                <a:solidFill>
                  <a:schemeClr val="tx1"/>
                </a:solidFill>
              </a:rPr>
              <a:t>24/10)</a:t>
            </a:r>
          </a:p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Próximos eventos: Campinas (29/05), Jundiaí (</a:t>
            </a:r>
            <a:r>
              <a:rPr lang="pt-BR" sz="2000" dirty="0">
                <a:solidFill>
                  <a:schemeClr val="tx1"/>
                </a:solidFill>
              </a:rPr>
              <a:t>30/05</a:t>
            </a:r>
            <a:r>
              <a:rPr lang="pt-BR" sz="2000" dirty="0" smtClean="0">
                <a:solidFill>
                  <a:schemeClr val="tx1"/>
                </a:solidFill>
              </a:rPr>
              <a:t>), Presidente Epitácio (6/6)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9" y="656823"/>
            <a:ext cx="4192243" cy="296372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633" y="101966"/>
            <a:ext cx="3597046" cy="202513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7977" y="2319362"/>
            <a:ext cx="4068993" cy="229084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3" y="93981"/>
            <a:ext cx="3625406" cy="204110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00931" y="2150691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Hortolândia – 6/6/17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113925" y="2119277"/>
            <a:ext cx="244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Catanduva – 7/6/17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0623" y="31438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Novos Eventos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7" y="1193849"/>
            <a:ext cx="3890367" cy="1754479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20247" y="2948328"/>
            <a:ext cx="4052224" cy="2822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pt-BR" dirty="0" smtClean="0"/>
              <a:t>Objetivos:</a:t>
            </a:r>
          </a:p>
          <a:p>
            <a:r>
              <a:rPr lang="pt-BR" dirty="0" smtClean="0"/>
              <a:t>Difundir a cultura do empreendedorismo e </a:t>
            </a:r>
            <a:r>
              <a:rPr lang="pt-BR" dirty="0"/>
              <a:t>inovação </a:t>
            </a:r>
            <a:endParaRPr lang="pt-BR" dirty="0" smtClean="0"/>
          </a:p>
          <a:p>
            <a:r>
              <a:rPr lang="pt-BR" dirty="0" smtClean="0"/>
              <a:t>Discutir </a:t>
            </a:r>
            <a:r>
              <a:rPr lang="pt-BR" dirty="0"/>
              <a:t>com a comunidade local diversos aspectos relevantes do empreendedorismo</a:t>
            </a:r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78" y="67945"/>
            <a:ext cx="7481801" cy="4984750"/>
          </a:xfrm>
          <a:prstGeom prst="rect">
            <a:avLst/>
          </a:prstGeom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81267" y="5563800"/>
            <a:ext cx="10595225" cy="1730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BR" dirty="0" smtClean="0"/>
              <a:t>Capacitar alunos e servidores sobre diversos temas relacionados</a:t>
            </a:r>
          </a:p>
          <a:p>
            <a:r>
              <a:rPr lang="pt-BR" dirty="0" smtClean="0"/>
              <a:t>Reforçar a iniciativa de Hotel de Projetos dos </a:t>
            </a:r>
            <a:r>
              <a:rPr lang="pt-BR" dirty="0" err="1" smtClean="0"/>
              <a:t>câmpus</a:t>
            </a:r>
            <a:endParaRPr lang="pt-BR" dirty="0" smtClean="0"/>
          </a:p>
          <a:p>
            <a:r>
              <a:rPr lang="pt-BR" dirty="0" smtClean="0"/>
              <a:t>Próxima edição: Campus Suzano - 12/09 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81728" y="5003038"/>
            <a:ext cx="7336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Mais de 800 pessoas participaram da palestra de abertura, ministrada por Rodrigo Batista, CEO do Mercado </a:t>
            </a:r>
            <a:r>
              <a:rPr lang="pt-BR" sz="1600" dirty="0" err="1" smtClean="0"/>
              <a:t>Bitcoin</a:t>
            </a:r>
            <a:r>
              <a:rPr lang="pt-BR" sz="1600" dirty="0" smtClean="0"/>
              <a:t> e ex-aluno do IFSP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660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08019"/>
            <a:ext cx="10494114" cy="880117"/>
          </a:xfrm>
        </p:spPr>
        <p:txBody>
          <a:bodyPr>
            <a:normAutofit fontScale="90000"/>
          </a:bodyPr>
          <a:lstStyle/>
          <a:p>
            <a:r>
              <a:rPr lang="pt-BR" dirty="0"/>
              <a:t>2º Desafio de Inovação do </a:t>
            </a:r>
            <a:r>
              <a:rPr lang="pt-BR" dirty="0" smtClean="0"/>
              <a:t>IFSP (2017)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68" y="1006130"/>
            <a:ext cx="9220200" cy="4686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4400" y="5821640"/>
            <a:ext cx="1036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Competição na qual estudantes do IFSP propõem soluções para problemas reais. Em 2017, as 10 equipes finalistas apresentaram suas soluções no I Encontro de Empreendedorismo.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7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1531</TotalTime>
  <Words>1893</Words>
  <Application>Microsoft Office PowerPoint</Application>
  <PresentationFormat>Personalizar</PresentationFormat>
  <Paragraphs>273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Facetado</vt:lpstr>
      <vt:lpstr>Projetos de PD&amp;I com Contrapartida Financeira</vt:lpstr>
      <vt:lpstr>Agenda</vt:lpstr>
      <vt:lpstr>Agência de Inovação e Transferência de Tecnologia do IFSP</vt:lpstr>
      <vt:lpstr>Portfólio de PI</vt:lpstr>
      <vt:lpstr>Apresentação do PowerPoint</vt:lpstr>
      <vt:lpstr>Apresentação do PowerPoint</vt:lpstr>
      <vt:lpstr>Apresentação do PowerPoint</vt:lpstr>
      <vt:lpstr>Novos Eventos</vt:lpstr>
      <vt:lpstr>2º Desafio de Inovação do IFSP (2017) </vt:lpstr>
      <vt:lpstr>2º Desafio de Inovação do IFSP </vt:lpstr>
      <vt:lpstr>Empreendedores do IFSP em Números</vt:lpstr>
      <vt:lpstr>Empreendedores do IFSP</vt:lpstr>
      <vt:lpstr>Apresentação do PowerPoint</vt:lpstr>
      <vt:lpstr>Outras Ações</vt:lpstr>
      <vt:lpstr>Agenda</vt:lpstr>
      <vt:lpstr>Apresentação do PowerPoint</vt:lpstr>
      <vt:lpstr>Marco Legal de CT&amp;I</vt:lpstr>
      <vt:lpstr>Regulamentação</vt:lpstr>
      <vt:lpstr>Apresentação do PowerPoint</vt:lpstr>
      <vt:lpstr>Apresentação do PowerPoint</vt:lpstr>
      <vt:lpstr>Taxas que precisam ser previstas</vt:lpstr>
      <vt:lpstr>Apresentação do PowerPoint</vt:lpstr>
      <vt:lpstr>Prestação de Serviços – Res. 24/2018</vt:lpstr>
      <vt:lpstr>Taxa de Ressarcimento Institucional</vt:lpstr>
      <vt:lpstr>Tipos de Projeto</vt:lpstr>
      <vt:lpstr>Tramitação da Prestação de Serviços</vt:lpstr>
      <vt:lpstr>Tramitação da Prestação de Serviços</vt:lpstr>
      <vt:lpstr>Apresentação do PowerPoint</vt:lpstr>
      <vt:lpstr>Agenda</vt:lpstr>
      <vt:lpstr>Como gerar demanda?  Como vencer as barreiras colocadas pela empresa?</vt:lpstr>
      <vt:lpstr>Apresentação do PowerPoint</vt:lpstr>
      <vt:lpstr>Apresentação do PowerPoint</vt:lpstr>
      <vt:lpstr>Abordagem</vt:lpstr>
      <vt:lpstr>Proposta que está em elaboração pela INOVA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PRP</dc:title>
  <dc:creator>Priscila Caliope</dc:creator>
  <cp:lastModifiedBy>Adalton Ozaki</cp:lastModifiedBy>
  <cp:revision>305</cp:revision>
  <dcterms:created xsi:type="dcterms:W3CDTF">2014-11-12T17:49:59Z</dcterms:created>
  <dcterms:modified xsi:type="dcterms:W3CDTF">2018-05-24T07:20:08Z</dcterms:modified>
</cp:coreProperties>
</file>